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5" r:id="rId3"/>
    <p:sldId id="273" r:id="rId4"/>
    <p:sldId id="274" r:id="rId5"/>
    <p:sldId id="258" r:id="rId6"/>
    <p:sldId id="278" r:id="rId7"/>
    <p:sldId id="261" r:id="rId8"/>
    <p:sldId id="262" r:id="rId9"/>
    <p:sldId id="263" r:id="rId10"/>
    <p:sldId id="264" r:id="rId11"/>
    <p:sldId id="257" r:id="rId12"/>
    <p:sldId id="284" r:id="rId13"/>
    <p:sldId id="287" r:id="rId14"/>
    <p:sldId id="279" r:id="rId15"/>
    <p:sldId id="266" r:id="rId16"/>
    <p:sldId id="267" r:id="rId17"/>
    <p:sldId id="271" r:id="rId18"/>
    <p:sldId id="270" r:id="rId19"/>
    <p:sldId id="268" r:id="rId20"/>
    <p:sldId id="285" r:id="rId21"/>
    <p:sldId id="272" r:id="rId22"/>
    <p:sldId id="286" r:id="rId23"/>
    <p:sldId id="280" r:id="rId24"/>
    <p:sldId id="281" r:id="rId25"/>
    <p:sldId id="277" r:id="rId26"/>
    <p:sldId id="276" r:id="rId2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E101"/>
    <a:srgbClr val="71F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8" autoAdjust="0"/>
    <p:restoredTop sz="94660"/>
  </p:normalViewPr>
  <p:slideViewPr>
    <p:cSldViewPr snapToGrid="0">
      <p:cViewPr varScale="1">
        <p:scale>
          <a:sx n="70" d="100"/>
          <a:sy n="70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AC7B1DE7-AE74-4DB1-8AD9-835E40D6F034}" type="datetimeFigureOut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98F95FAB-199D-4814-ADF8-EF318F5887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09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33:41.3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274 445 24575,'-23'0'0,"-9"-8"0,20 6 0,-13-10 0,11 3 0,0-1 0,2-6 0,3 6 0,4-3 0,-2 1 0,6 2 0,-7-3 0,7 5 0,-3-1 0,4 1 0,3 4 0,2 0 0,3 12 0,5-2 0,-3 12 0,3-4 0,-4 0 0,1 8 0,-2-11 0,2 17 0,-5-13 0,-1 9 0,-4-6 0,0 0 0,0-4 0,0 3 0,0-7 0,0 2 0,0-3 0,0-1 0,-3-3 0,-2-2 0,-3-6 0,-4-10 0,3 3 0,0-11 0,2 11 0,6-7 0,-3 7 0,4-2 0,0 4 0,0 6 0,0 16 0,-5 7 0,0 15 0,-5-11 0,5-3 0,1-9 0,0-5 0,3 1 0,-2-1 0,-1-3 0,0-2 0,-5-3 0,2 0 0,-6 0 0,3-4 0,-3-10 0,4 3 0,0-11 0,0 8 0,-1-5 0,5 5 0,1 1 0,4 5 0,0 0 0,0 0 0,3 3 0,5 9 0,-3 1 0,3 7 0,-8-4 0,0 1 0,0-1 0,0 0 0,0-29 0,0 5 0,0-26 0,0 12 0,0-20 0,4 15 0,2-15 0,3 25 0,1-4 0,3 10 0,3-10 0,2 9 0,2-4 0,-2 6 0,-4 4 0,-1 1 0,-5 8 0,0-2 0,5 6 0,-4-3 0,4 4 0,-5 0 0,5 0 0,-4 0 0,4 0 0,0 0 0,-4 0 0,4 0 0,-5 0 0,1 8 0,-4-2 0,-1 16 0,-4-6 0,0 6 0,0 2 0,0-1 0,0 8 0,0-7 0,0-4 0,0-8 0,0-3 0,0-1 0,0 0 0,0 1 0,-4-5 0,0 0 0,-4-4 0,-5 0 0,4 0 0,-9 0 0,9 0 0,-4-8 0,0 1 0,2-10 0,2 3 0,1-5 0,7 5 0,-3-3 0,4 7 0,0-7 0,0 7 0,0-6 0,0 7 0,0-3 0,3 7 0,2 2 0,3 3 0,1-4 0,-1 3 0,5-2 0,-4 3 0,4 0 0,-1 0 0,-2 0 0,3 0 0,-5 3 0,0 2 0,1 8 0,0 0 0,0 6 0,-4-1 0,3 0 0,-7 1 0,3-1 0,-4 6 0,0-5 0,0 10 0,0-9 0,0 8 0,0-3 0,0 5 0,0 0 0,0-5 0,0-1 0,0-6 0,0-4 0,0-1 0,0-5 0,0 1 0,-3-5 0,-6-20 0,3 2 0,-6-24 0,11 22 0,-3-10 0,4 12 0,0 0 0,0-3 0,0 7 0,0-3 0,0 5 0,0-5 0,0 4 0,0-4 0,0 5 0,0 0 0,0 0 0,0 0 0,0 0 0,0 0 0,0 0 0,0 0 0,4-5 0,1 4 0,0-9 0,2 4 0,-2-4 0,4 4 0,0 1 0,-1 0 0,-3 4 0,3-4 0,-4 5 0,1 0 0,2-1 0,-2-4 0,3 4 0,1-4 0,0 0 0,-1 4 0,1-9 0,-1 9 0,1-4 0,-1 8 0,1-2 0,-1 6 0,-4-6 0,4 6 0,-4-3 0,5 1 0,-1 2 0,0-7 0,0 7 0,5-7 0,-4 7 0,9-3 0,-9 0 0,4 4 0,-5-4 0,0 4 0,1 0 0,-1 0 0,0 0 0,1 0 0,-1 0 0,0 0 0,-4 4 0,4 0 0,-7 4 0,2 1 0,1-1 0,-3 0 0,2 5 0,-3-4 0,0 9 0,0-5 0,0 1 0,0 3 0,0-7 0,0 3 0,0-1 0,0-2 0,0 3 0,0-1 0,0-2 0,0 7 0,0-8 0,0 9 0,0-9 0,0 4 0,0-5 0,0 0 0,0 1 0,0-1 0,0 0 0,0 0 0,0 0 0,0 0 0,0 0 0,0 0 0,0 1 0,0-1 0,0 0 0,0 1 0,0-1 0,0 0 0,0 0 0,0 0 0,0 0 0,0 0 0,0 0 0,0 1 0,0-1 0,0 0 0,0 0 0,0-26 0,0 12 0,0-25 0,0 21 0,0-7-3277,0 3 0,4 1 3047,-3 1 230,3 3 0,-4 1 0,0 0 0,0 0 0,0 0 3276,0 0 0,0-1-3044,0 1-232,0 0 0,0-1 0,3 5 0,-2-4 0,2 4 0,1-4 0,-3 0 0,3 0 0,-1 0 0,-2 0 0,6 1 0,-7-1 0,4 0 0,-1 3 0,1 2 0,4 3 0,0 0 0,0 0 0,0 0 0,1 0 0,-1 0 0,0 0 0,0 0 0,1 0 0,-5 3 0,0 1 0,-4 4 0,0 0 0,0-1 0,0 1 0,0 0 0,0-1 0,0 1 0,0 0 0,0 0 0,0-1 0,0 2 0,0-1 0,0 0 0,0 0 0,0-1 0,0 1 0,0 0 0,0 1 0,0-1 0,-4 0 0,3 1 0,-2 2 0,-1-1 0,3 2 0,-6-4 0,2-4 0,-3 3 0,0-6 0,0 6 0,-1-6 0,5 7 0,-4-7 0,4 2 0,-5-3 0,1 4 0,-4 1 0,3 3 0,-9-3 0,-1 3 0,4-3 0,-8 4 0,9 0 0,-4 0 0,4 0 0,1-4 0,8 2 0,-2-6 0,2 3 0,-3-4 0,0 0 0,0 0 0,-4 0 0,2 0 0,-2 0 0,3 0 0,1 0 0,-1 0 0,1-4 0,-1-5 0,1-1 0,-1-2 0,0 3 0,5 1 0,-4-1 0,7 1 0,-2 0 0,-1-1 0,3 1 0,-3 0 0,4 0 0,0 0 0,0 0 0,0-1 0,0-3 0,0 2 0,0-3 0,0 5 0,0-1 0,0 1 0,0-5 0,0 4 0,0-4 0,0 0 0,0 3 0,0-7 0,0 7 0,0-2 0,0 0 0,0 2 0,0-1 0,0 3 0,4 3 0,0 2 0,4 3 0,0 0 0,1 0 0,-1 0 0,0 0 0,5 0 0,-4 0 0,4 0 0,-5 0 0,1 0 0,-1 3 0,-3 2 0,-2 3 0,-3 5 0,0-3 0,0 7 0,0-8 0,0 8 0,0-7 0,0 3 0,4-5 0,-3 5 0,3-4 0,-4 4 0,0-5 0,0 0 0,3 1 0,-2-1 0,3 0 0,-1 0 0,-2 1 0,3-1 0,0 5 0,-3-4 0,3 8 0,0-3 0,-3 5 0,3-6 0,-4 0 0,0-5 0,4 1 0,-3-1 0,3 0 0,-4 1 0,0-1 0,0 0 0,0 5 0,0-4 0,0 9 0,0-5 0,0 1 0,0 3 0,0-7 0,0 3 0,0-5 0,0 0 0,0 0 0,0 0 0,0 0 0,0 0 0,0 0 0,0 0 0,0 1 0,3-1 0,-2 0 0,3 1 0,0-1 0,-3 0 0,6-4 0,-3 0 0,3-4 0,4 0 0,-2 0 0,3 0 0,-4 0 0,0 0 0,1 0 0,-1 0 0,-4-4 0,3 3 0,-3-3 0,4 1 0,0 2 0,0-3 0,0 4 0,0-4 0,5 3 0,-4-2 0,9-2 0,-9 4 0,4-3 0,-5 4 0,0 0 0,1-3 0,-1 2 0,0-3 0,0 4 0,0 0 0,0 0 0,0 0 0,0 0 0,0 0 0,0 0 0,0 0 0,1 0 0,-1 0 0,0 0 0,0 0 0,0 0 0,0 0 0,0 0 0,0 0 0,0 0 0,-1 0 0,1 0 0,0 0 0,0 0 0,0 0 0,-1 0 0,-22-4 0,0-1 0,-16-5 0,7 1 0,-8-5 0,11 8 0,-11-7 0,13 8 0,1 0 0,-1 1 0,5 0 0,-3 3 0,8-3 0,-1 1 0,3 2 0,2-3 0,-3 4 0,4-4 0,15 18 0,-4-10 0,12 15 0,-11-15 0,0 3 0,0-3 0,0 4 0,0 0 0,0 1 0,0-1 0,-3 0 0,2-4 0,-6 3 0,6-6 0,-6 6 0,6-6 0,-6 6 0,6-3 0,-6 4 0,6 0 0,-6 0 0,2 0 0,1-3 0,-3 2 0,3-2 0,-4 3 0,3-3 0,-2 2 0,3-3 0,-4 4 0,0 0 0,0 0 0,-4 0 0,3 0 0,-3 0 0,4 0 0,0 0 0,0-1 0,0 1 0,0 0 0,0 0 0,0 0 0,0 0 0,0 0 0,0 0 0,0 0 0,0 0 0,0 0 0,0 0 0,0 0 0,0 0 0,0 0 0,0 0 0,0 0 0,0 4 0,0 1 0,0 1 0,0-2 0,0-4 0,0 1 0,0-1 0,0-1 0,0 1 0,0 0 0,-3 1 0,2-1 0,-3 0 0,4 0 0,0 1 0,0-1 0,0 0 0,0 0 0,0 0 0,0 0 0,0 0 0,0 0 0,0 0 0,0 0 0,0 0 0,0 0 0,-4 0 0,3 0 0,-2 0 0,3 0 0,-4 0 0,3 0 0,-3 0 0,1 0 0,2 0 0,-6-4 0,6 4 0,-6-4 0,6 4 0,-7-3 0,7 2 0,-6-7 0,2 8 0,1-4 0,-4 1 0,8 2 0,-8-2 0,3 3 0,-7 1 0,6-1 0,-6 1 0,7-5 0,-3 4 0,0-4 0,0 1 0,0-2 0,-1 1 0,-3-3 0,2 6 0,-3-6 0,8 6 0,-2-6 0,2 3 0,-3-4 0,0 0 0,0 0 0,0 0 0,0 3 0,0-2 0,-1 3 0,1-1 0,0-2 0,0 3 0,0-4 0,0 0 0,0 0 0,-4 0 0,3 0 0,-3 0 0,4 0 0,0 0 0,-1 0 0,1 0 0,-1 0 0,1 0 0,-1 0 0,1-4 0,0 3 0,3-6 0,-2 6 0,6-7 0,-6 8 0,3-7 0,-4 6 0,0-6 0,0 6 0,0-6 0,0 2 0,0 1 0,4-3 0,-3 6 0,2-2 0,-3 3 0,-1 0 0,4-4 0,-2 3 0,2-2 0,-3 3 0,0 0 0,-1-4 0,1 3 0,-1-3 0,1 4 0,4-3 0,-3 2 0,3-3 0,-5 4 0,1 0 0,0 0 0,0 0 0,4-3 0,-4 2 0,4-2 0,-1-1 0,-2-1 0,2 0 0,-3-2 0,0 6 0,3-6 0,-3 6 0,7-6 0,-6 6 0,6-6 0,-6 6 0,6-6 0,-7 6 0,4-7 0,-1 4 0,-3-1 0,4-3 0,-1 4 0,-2-1 0,2-2 0,0 2 0,-2 1 0,6-3 0,-6 2 0,6-3 0,-2 0 0,-1 4 0,3-3 0,-3 2 0,4-3 0,-3 0 0,2 0 0,-3 0 0,4 0 0,-3-1 0,2 1 0,-3 0 0,4 0 0,0 0 0,0 0 0,0 1 0,0-2 0,0 1 0,0 0 0,0 0 0,0 0 0,0 0 0,0 0 0,0 1 0,0-5 0,0 4 0,0-4 0,0-1 0,0 4 0,-8-12 0,2 6 0,-4-3 0,3 5 0,6 5 0,-3 0 0,1 4 0,2-3 0,-3 2 0,4-3 0,0 0 0,0 0 0,0 0 0,0 0 0,0 0 0,4 4 0,1-3 0,3 6 0,0-3 0,1 0 0,3 3 0,2-7 0,4 7 0,1-3 0,-5 4 0,-2 0 0,-3-4 0,-1 4 0,0-4 0,0 4 0,0 0 0,0 0 0,0 0 0,0 0 0,0 4 0,-3 0 0,2 4 0,-2 1 0,-1-1 0,4 0 0,-7 1 0,2-1 0,1 5 0,-3 0 0,3 11 0,-4-4 0,0 8 0,0-3 0,0 0 0,0 4 0,0-9 0,0 9 0,0-5 0,0 1 0,0 4 0,0-4 0,0 0 0,0 4 0,0-10 0,0 5 0,0-6 0,0 1 0,0-1 0,0-4 0,0 3 0,0-8 0,0 9 0,0-9 0,0 4 0,0-5 0,0 0 0,0 1 0,0-1 0,0-28 0,0 4 0,0-26 0,0 11 0,0 1 0,0 0 0,0 0 0,0-7 0,0 5 0,0-4 0,0 6 0,0 5 0,0-4 0,0 9 0,0-9 0,0 9 0,0-3 0,0 4 0,0 1 0,0-1 0,0 5 0,0-3 0,0 8 0,0-4 0,0 0 0,0 3 0,0-2 0,0 4 0,0 0 0,0 0 0,0 0 0,4 3 0,1-2 0,3 7 0,0-4 0,0 4 0,0 0 0,1 0 0,-1 0 0,5 0 0,-4 0 0,8 0 0,-7 4 0,3 5 0,-4 5 0,0 4 0,0 6 0,1-5 0,-1 10 0,-3-4 0,-2 5 0,1 0 0,-4-5 0,3 4 0,-4-4 0,0-1 0,0 5 0,0-4 0,0 0 0,0 4 0,0-10 0,0 5 0,0-6 0,0 1 0,0-1 0,0 0 0,0 1 0,0-1 0,0 0 0,0 1 0,0-1 0,0 0 0,0-4 0,0 3 0,0-7 0,0 3 0,0-5 0,0 0 0,0-34 0,0 9 0,0-30 0,0 17 0,0-6 0,0-16 0,0 5 0,0-4 0,0 14 0,0 7 0,0 5 0,4 1 0,-3 6 0,3-1 0,-4 5 0,0 2 0,0-1 0,4 3 0,-3-2 0,2 4 0,-3-1 0,0 1 0,0 0 0,4-1 0,-3 1 0,2-1 0,-3 1 0,4 4 0,-3-3 0,6 6 0,-6-7 0,7 7 0,-4-6 0,4 6 0,1-7 0,-2 7 0,2-2 0,-1 3 0,0 0 0,5 0 0,-4 0 0,8 0 0,-7 0 0,2 0 0,1 0 0,-3 3 0,2 2 0,-3 3 0,-1 1 0,0-1 0,0 0 0,1 0 0,-5 1 0,4-1 0,-7 0 0,2 1 0,-3 3 0,0-2 0,0 2 0,0-3 0,0 3 0,0-2 0,0 3 0,0-1 0,0-2 0,0 3 0,0-1 0,0-2 0,0 2 0,0-3 0,0-1 0,0 0 0,0 0 0,0 0 0,0 0 0,0 1 0,0-1 0,0 5 0,0 1 0,0-1 0,0 5 0,0-9 0,0 4 0,0-5 0,0 0 0,0 1 0,0-1 0,0 0 0,0 0 0,0 0 0,0 1 0,0-1 0,0 0 0,0 0 0,0 1 0,0 4 0,0-4 0,0 4 0,0-5 0,0 0 0,0 1 0,0-1 0,0-1 0,0 1 0,-3 0 0,-2 0 0,-4 0 0,5 1 0,-4 3 0,3-2 0,-4 2 0,5-3 0,0-1 0,0 0 0,3 1 0,-2-5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22:38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544 334 24575,'6'-73'0,"0"0"0,1 28 0,-1-32 0,5 15 0,-3 58 0,-4 15 0,0 18 0,-20 15 0,-5 23 0,-23 4 0,-4 9-307,21-34 0,-2-2 307,-23 25 0,25-25 0,-1-1 0,-30 17-60,5 5 60,3-15 0,11-11 0,12-16 0,3-4 0,10-10 612,1-4-612,4-1 62,5-11-62,0-3 0,4-13 0,0 3 0,0-4 0,0 10 0,0-3 0,0 8 0,0 3 0,0 20 0,0-3 0,0 10 0,-4-13 0,3 0 0,-2-10 0,3-23 0,0-14 0,0-14 0,5-12 0,7 10 0,1-5 0,9 9 0,-11 13 0,4 7 0,-6 12 0,-4 13 0,-1 17 0,-4 4 0,0 20 0,0-9 0,-4 10 0,-2-6 0,-4-5 0,0 4 0,1-14 0,4 3 0,1-10 0,0 1 0,4-1 0,-4-4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22:49.3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22:57.9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1977 606 24575,'0'-76'0,"0"15"0,5-12 0,2 26 0,10-19 0,0 27 0,0-5 0,-3 24 0,-5 2 0,-1 13 0,0 1 0,-3 34 0,-2 4 0,-3 36 0,0-9 0,-6 31 0,-8-10-346,1-26 0,-3 2 346,2-9 0,-1 0 0,-5 7 0,-2 2 0,4-5 0,0 1 0,-5 9 0,1 0 0,3-3 0,0-1 0,2-8 0,0-1 0,0 1 0,0-2 0,-10 30 0,-6 9 0,8-11-282,6-17 282,2-16 0,7-7 0,4-17 0,1-2 0,2-10 682,2-37-682,-3-2 292,4-36-292,0 8 0,0-1 0,0 8 0,5 7 0,5 9 0,10 10 0,5 6 0,5 5 0,1 10 0,-1 0 0,0 5 0,-5 8 0,0 14 0,-4 17 0,-3 14 0,-1 14 0,-10 19 0,-2 3 0,-4-36 0,-2-1 0,1 21 0,0 17 0,-6-18 0,-7 15 0,-7-3 0,1-15 0,-4-3 0,10-19 0,-8-4 0,15-18 0,-7-6 0,12-6 0,-7-5 0,4-43 0,-1 9 0,2-38 0,3 26 0,0-5 0,0 12 0,0-1 0,0 9 0,0 9 0,0 1 0,-13 42 0,0-11 0,-12 33 0,6-26 0,-1 3 0,1-12 0,0 6 0,1-12 0,-1 4 0,1-9 0,-1-1 0,5-4 0,-3-8 0,1-21 0,5 1 0,-5-28 0,9 2 0,0-15 0,4 17 0,0-1 0,3-16 0,0 19 0,0 0 0,0-12 0,0-7 0,6 1 0,0 9 0,5 13 0,0 3 0,-1 12 0,-1 11 0,1 2 0,-2 13 0,0 1 0,-4 35 0,0-4 0,-4 28 0,0-12 0,0 1 0,0 0 0,0-6 0,0 4 0,0-10 0,0-1 0,-4-8 0,-1-9 0,0-1 0,-3-5 0,4-3 0,-5-43 0,-1-7 0,5-47 0,-1 13-493,6-15 493,0 7 0,0 0 0,0-6 0,0 14 0,0-6 0,0 16 0,0 9 0,5 10 0,1 12 0,4 7 0,-1 7 0,0 10 493,0 1-493,-1 5 0,-3 42 0,-2-8 0,-3 38 0,0-20 0,0 6 0,0 29 0,0-13 0,0 13 0,0-22 0,-5-4 0,-2 6 0,-4-7 0,-5-1 0,3-7 0,-2-7 0,5-6 0,4-7 0,-2-10 0,8-2 0,-8-3 0,4-5 0,-8 0 0,2-12 0,-3-8 0,3-15 0,4-7 0,-4-13 0,9-1 0,-4-8 0,5-24 0,0 11 0,0-7 0,0-1 0,0 17 0,5-22 0,2 17 0,5-5 0,3 19 0,-4 4 0,0 1 0,5-6 0,4-37 0,-8 41 0,-1-8 0,1 8 0,-1 7 0,-5 9 0,2 15 0,-7-2 0,2 14 0,10 47 0,-6-16 0,11 48 0,-7-25 0,-5 0 0,5 13 0,-4 10 0,0-11 0,5 24 0,-11-19 0,5 14 0,-6 0 0,0 1 0,0-1 0,0-7 0,0-2 0,0-8 0,0-13 0,0 4 0,0-24 0,0 4 0,0-17 0,0 0 0,0-4 0,0-1 0,0-48 0,0 19 0,0-53 0,-10 15 0,2-4 0,-8-9 0,4 13 0,0 6 0,0-5 0,-4 13 0,4-6 0,-4 13 0,5-4 0,-3 15 0,3-8 0,-3 15 0,5-3 0,0 5 0,0 4 0,1 6 0,0 5 0,-8 3 0,6 0 0,-11 0 0,7 0 0,-4 0 0,-1 0 0,1 0 0,-1 0 0,1 0 0,0 0 0,4 0 0,1 0 0,4-4 0,1 3 0,0-6 0,3 42 0,2-10 0,3 35 0,0-16 0,0 7 0,0 1 0,5 27 0,1-15 0,0 8 0,5-15 0,-10-4 0,9 6 0,-8 0 0,8 0 0,-8 1 0,8-8 0,-9 5 0,9-4 0,-4-1 0,0-1 0,4-7 0,-9-1 0,9-5 0,-9-2 0,3-6 0,0-5 0,-3-1 0,3-10 0,-4-2 0,4-3 0,-3-1 0,3 8 0,-4-1 0,0 11 0,-5 5 0,4 1 0,-4 10 0,0 3 0,0-5 0,-1-2 0,1-19 0,5-6 0,-3-5 0,2 1 0,-14-22 0,7-7 0,-9-15 0,5-14 0,6 9 0,-9-37 0,12 20 0,-7-15 0,5 21 0,4 7 0,-4 7 0,5-6 0,0 11 0,0-4 0,0 6 0,0-7 0,0 6 0,0-12 0,0 11 0,0-4 0,0 0 0,0 4 0,0-4 0,0 11 0,0-4 0,0 9 0,0-9 0,-4 9 0,3-3 0,-7 4 0,3 1 0,0-1 0,-4 1 0,8-1 0,-7 1 0,7 4 0,-7-4 0,7 4 0,-3-4 0,-1 0 0,4-1 0,-3-4 0,4-2 0,-4-5 0,3-1 0,-4 1 0,5-13 0,-5 3 0,4-11 0,-9 1 0,8 10 0,-8-9 0,9 17 0,-8 1 0,8 2 0,-3 14 0,0-4 0,3 11 0,-3 0 0,4 30 0,0-6 0,0 34 0,0-6 0,0 35 0,0-13 0,0 27 0,0-24 0,0 7 0,0 9 0,0-6 0,0 6 0,0 0 0,-11-7 0,8 7 0,-8-8 0,11-8 0,0-10 0,0-1 0,0-13 0,0 6 0,0-7 0,0 0 0,0-7 0,0 5 0,0-4 0,0 0 0,0 4 0,0-10 0,0 4 0,0-11 0,0 4 0,0-9 0,0 3 0,0-5 0,0-4 0,0-1 0,0-5 0,0 1 0,0-57 0,-6 4 0,-1-43 0,0 12 0,-4-2 0,10 19 0,0-5 0,-2-4 0,0 0-245,3 9 0,0 1 245,0-5 0,0 4 0,0-6 0,0-29 0,0 14 0,0 2 0,0 10 0,0 7 0,0 1 0,0 6 0,0 2 0,0 14 0,0 0 0,0 1 0,-4 4 490,3-4-490,-8 5 0,3 1 0,-5-6 0,6 4 0,-5-4 0,5 5 0,-5 1 0,4 5 0,-3 2 0,8 4 0,-7 5 0,7 1 0,-2 5 0,-10 34 0,10-3 0,-14 38 0,10-8 0,0 6 0,-3 34 0,3-18 0,3-24 0,1 1 0,-3 33 0,6-7 0,0 7 0,0-9 0,0 9 0,0-7 0,0 7 0,0-16 0,0 5 0,0-13 0,0 6 0,0-7 0,0-8 0,0-1 0,0-7 0,0-1 0,0 1 0,0 0 0,0 0 0,0 0 0,0-1 0,0-5 0,0-2 0,0-5 0,0-1 0,0 0 0,5 0 0,-4-5 0,3 4 0,-4-4 0,0 5 0,0-5 0,0-2 0,0-9 0,0-1 0,0-5 0,0 0 0,0-58 0,0 14 0,0-59 0,0 18 0,-5 13 0,-2-26 0,-5 17 0,-2-22-831,6-1 831,2 39 0,-1-1 0,3 8 0,1-1 0,-2-11 0,1 0 0,1 7 0,0 3 0,3-39 0,-3 35 0,0 1 0,1-26 0,-5-16 0,7 12 0,-5 16-20,4 9 20,-4 2 0,5 13 0,-5 0 0,4 9 0,-8 5 830,8 1-830,-8 0 21,8 5-21,-8 1 0,8 10 0,-3 1 0,0 5 0,3 0 0,-6 0 0,6-4 0,-7 3 0,7-2 0,-2 39 0,3 3 0,0 35 0,0-16 0,0 1 0,0 27-205,0-20 0,0 3 205,-3-8 0,-1 0 0,1-3 0,-2 0 0,-8 49 0,5-42 0,1-4 0,0 8 0,0-7 0,1 1 0,5 18 0,-11 14 0,11-2 0,-5-9 0,6 1 0,0-1 0,0 9 0,0-14 0,0 12 0,0-22 0,0 14 0,0-6 0,0-1 410,0-8-410,0-15 0,4-9 0,-2-15 0,2 1 0,-4-13 0,0 4 0,3-61 0,-2 12 0,-3-57 0,-5 24 0,-7-26 0,2 31 0,-1-4 0,4 6 0,0-1-458,-7-12 0,-1 1 458,9 19 0,1 2 0,-4-9 0,0 0 0,4 8 0,0-2 0,-1-11 0,1-2 0,-2-1 0,2 0 0,2 0 0,1-1 0,0-9 0,1-1 0,3 5 0,0-1 0,0 0 0,0 2 0,0 13 0,0 2 0,1-3 0,-2 3 0,-5-29 0,4-7 0,-4 10-422,1 17 422,4 3 0,-5 19 0,2 4 0,3 13 0,-7 9 896,7-1-896,-3 12 442,0-3-442,3 39 0,-2-3 0,3 38 0,0-9 0,0 6 0,0 3 0,0 29-482,0-21 1,0 1 481,0 25 0,0 1 0,0-43 0,0-2 0,0 31 0,0-15 0,0-3 0,0 0-207,-3-4 0,0 0 207,1 13 0,-4 22 0,1-8 0,3 7 0,-4-16 0,1 7 0,3-8 0,-3 8 0,5-7 0,0 7 0,0-8 0,0-9 0,0-1 0,0-8 0,0-12 0,0-5 0,0-17 942,0-1-942,0-10 435,0-2-435,-4-7 0,-9-22 0,-3-8 0,-3-20 0,-3-6 0,4-1 0,0-8 0,1 1 0,-1 0 0,5-1 0,-4 1 0,4-8 0,1 5 0,0-12 0,-1-13-522,5-3 522,5 38 0,0-1 0,-3-26 0,5-13 0,-4 21 0,5-22 0,0 14 0,0-6 0,-6 0 0,4 6 0,-9 2 0,4 2 0,-5 14 0,-1-7 0,2 22 0,5 3 0,-3 13 522,4 9-522,0 3 0,1 9 0,0 5 0,8 29 0,-3-9 0,9 23 0,-1-21 0,0 1 0,5 12 0,-4-4 0,4 12 0,-4-9 0,-4 6 0,-2 2 0,2 12 0,-5 19 0,4-6 0,-5 20 0,0-14 0,0 7 0,0 0 0,0-7 0,0-2 0,0-8 0,0-7 0,0-7 0,0-9 0,0-11 0,0-1 0,0-11 0,0 0 0,0-4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26:58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1 125 24575,'8'26'0,"-3"-3"0,-1-15 0,-1-4 0,1 10 0,0-7 0,0 8 0,0-7 0,-4 0 0,8-40 0,-8 18 0,4-33 0,-4 28 0,0-3 0,0 7 0,0-1 0,0 7 0,0 1 0,0-3 0,0 2 0,3-2 0,2 3 0,3 4 0,0-4 0,0 7 0,3-2 0,-6 13 0,5-4 0,-9 9 0,7-7 0,-7 1 0,6-1 0,-6 0 0,3 0 0,0 5 0,-3-3 0,3 2 0,-4-3 0,3-1 0,-2 3 0,3-2 0,-4 2 0,0-3 0,0 3 0,0-2 0,0 2 0,0-3 0,0 0 0,0 4 0,0-3 0,0 3 0,0-4 0,0 0 0,0 4 0,0-3 0,0 2 0,0-2 0,0-1 0,0 3 0,0-2 0,0 2 0,0-3 0,0 3 0,0-1 0,0 1 0,0-3 0,0 3 0,0-2 0,0 3 0,0-4 0,0 0 0,0 4 0,0-3 0,0 3 0,0 0 0,0-3 0,0 4 0,0-5 0,0 1 0,0 3 0,0-3 0,0 2 0,0-3 0,0 0 0,0 4 0,0-3 0,0 3 0,0 1 0,0-4 0,0 4 0,0-5 0,0 0 0,0 4 0,0-2 0,0 2 0,0-4 0,0 0 0,0 5 0,0-4 0,0 4 0,0-5 0,0 0 0,0 4 0,0-3 0,0 3 0,0-3 0,0-1 0,0 4 0,0-3 0,0 3 0,0-4 0,0 1 0,0 3 0,0-3 0,0 3 0,0-4 0,0 0 0,0 4 0,0-3 0,0 3 0,0-3 0,0-1 0,0 4 0,0-3 0,0 3 0,0-4 0,0 0 0,0 3 0,0-2 0,0 3 0,0-4 0,0 5 0,0-4 0,0 9 0,0-9 0,0 8 0,0-7 0,0 7 0,0-8 0,0 4 0,0-5 0,0 5 0,0-4 0,0 4 0,0-5 0,0 0 0,0 4 0,0-2 0,0 1 0,0-2 0,0-1 0,0 4 0,0-3 0,0 3 0,0-4 0,0 0 0,0 3 0,0-2 0,0 2 0,0-3 0,0 1 0,0 3 0,0-3 0,0 3 0,0-4 0,-3 0 0,2 3 0,-3-2 0,4 8 0,-3-8 0,2 8 0,-3-7 0,4 2 0,0 1 0,0-4 0,0 4 0,0-5 0,-4 1 0,3 3 0,-3-3 0,4 3 0,0-4 0,0-1 0,-3 5 0,2 2 0,-3 3 0,0-3 0,4 3 0,-4-3 0,4 0 0,-4 3 0,3-8 0,-4 4 0,5-5 0,0 5 0,0-3 0,-3 2 0,2 1 0,-3-4 0,4 4 0,0-5 0,0 1 0,0 3 0,0-3 0,0 2 0,0-2 0,0-2 0,0 5 0,0-2 0,0 6 0,0-7 0,0 4 0,0-5 0,0 1 0,0 2 0,0-2 0,0 3 0,0-4 0,0 4 0,0-3 0,0 3 0,7-35 0,-5 16 0,4-24 0,-6 23 0,0 1 0,0-5 0,0 3 0,0-3 0,0 4 0,0-5 0,0 4 0,0-4 0,0 5 0,0 0 0,0-3 0,0 2 0,0-2 0,0 3 0,0-5 0,0 4 0,0-3 0,0 4 0,0 0 0,-3-4 0,2 4 0,-3-7 0,4 6 0,0-7 0,0 6 0,0-2 0,0 4 0,0 0 0,0-4 0,0 3 0,0-8 0,0 8 0,-4-8 0,3 7 0,-3-7 0,4 7 0,0-3 0,0 5 0,0 0 0,0-3 0,0 2 0,0-3 0,0 4 0,0 0 0,0-4 0,0 3 0,0-6 0,0 9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2:27:01.87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1739AB3A-0C4F-4D79-8F3D-E1267D5AC3F6}" type="datetimeFigureOut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7E268915-020A-4767-9F3B-D7A6BD953F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4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68915-020A-4767-9F3B-D7A6BD953F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12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84C6-F9A9-4E2C-9E14-5F011337E371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50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2E0C-A6DC-49CA-95AE-FAF8C6E32717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2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219C-20FB-4AF8-BE2B-825E0973A2B4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03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494B-25BC-4754-9F9B-38858C329FCA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73826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17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90BD-24FE-4BBE-A334-B753A975B283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50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619C-54D9-49F1-B848-2091B8F5D7A6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81764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95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94D7-74A8-4EEE-9304-47C13FA674F0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86600" y="6473826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66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CB41-2036-4438-B3BB-5F175A1DEB00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61126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40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2934-1243-4981-9F4A-7C0318233F24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5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89D1-934F-4B65-99E4-8A067AFBAFA5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43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43AE-DEC8-4CA7-BD0F-1E8A196EA187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782672F7-1851-40E0-AD4B-CD718D8A33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94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6A2F-9DA5-4870-A045-F52C0F36A811}" type="datetime1">
              <a:rPr kumimoji="1" lang="ja-JP" altLang="en-US" smtClean="0"/>
              <a:t>2021/3/12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672F7-1851-40E0-AD4B-CD718D8A3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06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7.png"/><Relationship Id="rId3" Type="http://schemas.openxmlformats.org/officeDocument/2006/relationships/image" Target="../media/image36.jpeg"/><Relationship Id="rId7" Type="http://schemas.openxmlformats.org/officeDocument/2006/relationships/customXml" Target="../ink/ink3.xml"/><Relationship Id="rId12" Type="http://schemas.openxmlformats.org/officeDocument/2006/relationships/customXml" Target="../ink/ink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36.png"/><Relationship Id="rId5" Type="http://schemas.openxmlformats.org/officeDocument/2006/relationships/customXml" Target="../ink/ink2.xml"/><Relationship Id="rId10" Type="http://schemas.openxmlformats.org/officeDocument/2006/relationships/customXml" Target="../ink/ink4.xml"/><Relationship Id="rId4" Type="http://schemas.openxmlformats.org/officeDocument/2006/relationships/image" Target="../media/image37.jpeg"/><Relationship Id="rId9" Type="http://schemas.openxmlformats.org/officeDocument/2006/relationships/image" Target="../media/image33.jpg"/><Relationship Id="rId14" Type="http://schemas.openxmlformats.org/officeDocument/2006/relationships/customXml" Target="../ink/ink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21A64-A8A3-4D52-A7D7-443FEA30A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8574"/>
            <a:ext cx="7772400" cy="2387600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  <a:latin typeface="Arial Black" panose="020B0A04020102020204" pitchFamily="34" charset="0"/>
              </a:rPr>
              <a:t>Zoom</a:t>
            </a:r>
            <a:r>
              <a:rPr kumimoji="1" lang="ja-JP" altLang="en-US" dirty="0">
                <a:latin typeface="Arial Black" panose="020B0A04020102020204" pitchFamily="34" charset="0"/>
              </a:rPr>
              <a:t>研修会</a:t>
            </a:r>
            <a:br>
              <a:rPr kumimoji="1" lang="en-US" altLang="ja-JP" dirty="0">
                <a:latin typeface="Arial Black" panose="020B0A04020102020204" pitchFamily="34" charset="0"/>
              </a:rPr>
            </a:br>
            <a:r>
              <a:rPr kumimoji="1" lang="ja-JP" altLang="en-US" dirty="0">
                <a:latin typeface="Arial Black" panose="020B0A04020102020204" pitchFamily="34" charset="0"/>
              </a:rPr>
              <a:t>簡易マニュアル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04CA58-AE8C-4F57-8C65-49D98853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6" y="4365626"/>
            <a:ext cx="2295525" cy="1990725"/>
          </a:xfrm>
          <a:prstGeom prst="rect">
            <a:avLst/>
          </a:prstGeom>
        </p:spPr>
      </p:pic>
      <p:pic>
        <p:nvPicPr>
          <p:cNvPr id="18434" name="Picture 2" descr="10件】福祉｜おすすめの画像 | パンフレット デザイン, デザイン, チラシ">
            <a:extLst>
              <a:ext uri="{FF2B5EF4-FFF2-40B4-BE49-F238E27FC236}">
                <a16:creationId xmlns:a16="http://schemas.microsoft.com/office/drawing/2014/main" id="{75107A6A-D721-4F27-AF13-DB35C4B5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03" y="136524"/>
            <a:ext cx="1305838" cy="11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462DEA-23D1-4910-BC75-DB4AE220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531476-1036-9B4A-BBA0-29E20A107375}"/>
              </a:ext>
            </a:extLst>
          </p:cNvPr>
          <p:cNvSpPr txBox="1"/>
          <p:nvPr/>
        </p:nvSpPr>
        <p:spPr>
          <a:xfrm>
            <a:off x="3604363" y="5558751"/>
            <a:ext cx="5333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大東・四條畷　医療・介護連携推進協議会</a:t>
            </a:r>
            <a:endParaRPr kumimoji="1" lang="en-US" altLang="ja-JP" sz="1600" dirty="0"/>
          </a:p>
          <a:p>
            <a:r>
              <a:rPr kumimoji="1" lang="en-US" altLang="ja-JP" sz="1600" dirty="0"/>
              <a:t>2020</a:t>
            </a:r>
            <a:r>
              <a:rPr kumimoji="1" lang="ja-JP" altLang="en-US" sz="1600" dirty="0"/>
              <a:t>年度第</a:t>
            </a:r>
            <a:r>
              <a:rPr kumimoji="1" lang="en-US" altLang="ja-JP" sz="1600" dirty="0"/>
              <a:t>2</a:t>
            </a:r>
            <a:r>
              <a:rPr kumimoji="1" lang="ja-JP" altLang="en-US" sz="1600" dirty="0"/>
              <a:t>回研修会　</a:t>
            </a:r>
            <a:r>
              <a:rPr kumimoji="1" lang="en-US" altLang="ja-JP" sz="1600" dirty="0"/>
              <a:t>2021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27</a:t>
            </a:r>
            <a:r>
              <a:rPr kumimoji="1" lang="ja-JP" altLang="en-US" sz="1600" dirty="0"/>
              <a:t>日（土）開催用作成</a:t>
            </a:r>
            <a:endParaRPr kumimoji="1" lang="en-US" altLang="ja-JP" sz="1600" dirty="0"/>
          </a:p>
          <a:p>
            <a:r>
              <a:rPr kumimoji="1" lang="ja-JP" altLang="en-US" sz="1600"/>
              <a:t>連携支援</a:t>
            </a:r>
            <a:r>
              <a:rPr kumimoji="1" lang="en-US" altLang="ja-JP" sz="1600"/>
              <a:t>WG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7537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37DA82B-EC1B-44CB-8742-94DC17BF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DED6B6-0AD5-463B-BC62-EA8AC69B220D}"/>
              </a:ext>
            </a:extLst>
          </p:cNvPr>
          <p:cNvSpPr txBox="1"/>
          <p:nvPr/>
        </p:nvSpPr>
        <p:spPr>
          <a:xfrm>
            <a:off x="325118" y="442205"/>
            <a:ext cx="9316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４．マイク・スピーカー</a:t>
            </a:r>
            <a:endParaRPr kumimoji="1" lang="en-US" altLang="ja-JP" sz="4400" dirty="0"/>
          </a:p>
          <a:p>
            <a:r>
              <a:rPr kumimoji="1" lang="ja-JP" altLang="en-US" sz="4400" dirty="0"/>
              <a:t>　　との接続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3FE481-EAF7-4751-B463-D3F4B533BA50}"/>
              </a:ext>
            </a:extLst>
          </p:cNvPr>
          <p:cNvSpPr txBox="1"/>
          <p:nvPr/>
        </p:nvSpPr>
        <p:spPr>
          <a:xfrm>
            <a:off x="5735377" y="6125518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手順５へ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F8491D-BA5D-4F78-97EF-4C3EC60D6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3" t="26988" r="31750" b="33520"/>
          <a:stretch/>
        </p:blipFill>
        <p:spPr>
          <a:xfrm>
            <a:off x="132080" y="2330502"/>
            <a:ext cx="6205111" cy="343083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DAA1C7-CA54-4137-9A10-BBE448C88228}"/>
              </a:ext>
            </a:extLst>
          </p:cNvPr>
          <p:cNvSpPr/>
          <p:nvPr/>
        </p:nvSpPr>
        <p:spPr>
          <a:xfrm>
            <a:off x="1639422" y="3749040"/>
            <a:ext cx="3267857" cy="497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上 13">
            <a:extLst>
              <a:ext uri="{FF2B5EF4-FFF2-40B4-BE49-F238E27FC236}">
                <a16:creationId xmlns:a16="http://schemas.microsoft.com/office/drawing/2014/main" id="{1D52C962-4313-4802-86F5-57EC7C2C1224}"/>
              </a:ext>
            </a:extLst>
          </p:cNvPr>
          <p:cNvSpPr/>
          <p:nvPr/>
        </p:nvSpPr>
        <p:spPr>
          <a:xfrm rot="18659760" flipH="1">
            <a:off x="5050341" y="4115996"/>
            <a:ext cx="336309" cy="33045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EDE56F-0167-4D8E-A3E4-31C9198CAB61}"/>
              </a:ext>
            </a:extLst>
          </p:cNvPr>
          <p:cNvSpPr txBox="1"/>
          <p:nvPr/>
        </p:nvSpPr>
        <p:spPr>
          <a:xfrm>
            <a:off x="5453514" y="4134806"/>
            <a:ext cx="339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【</a:t>
            </a:r>
            <a:r>
              <a:rPr kumimoji="1" lang="ja-JP" altLang="en-US" sz="2400" dirty="0"/>
              <a:t>コンピュータで　　</a:t>
            </a:r>
            <a:endParaRPr kumimoji="1" lang="en-US" altLang="ja-JP" sz="2400" dirty="0"/>
          </a:p>
          <a:p>
            <a:r>
              <a:rPr kumimoji="1" lang="ja-JP" altLang="en-US" sz="2400" dirty="0"/>
              <a:t>　オーディオに参加</a:t>
            </a:r>
            <a:r>
              <a:rPr kumimoji="1" lang="en-US" altLang="ja-JP" sz="2400" dirty="0"/>
              <a:t>】</a:t>
            </a:r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r>
              <a:rPr kumimoji="1" lang="ja-JP" altLang="en-US" sz="2400" dirty="0"/>
              <a:t>　をクリック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2D8C3D7-D6B4-4220-A6F2-D5EF4968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04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C0D5BE-BE39-41EB-8A03-A2971C25D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5"/>
          <a:stretch/>
        </p:blipFill>
        <p:spPr>
          <a:xfrm>
            <a:off x="325119" y="1281151"/>
            <a:ext cx="6441442" cy="33915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86517F-F320-4702-BE22-F99D5E65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6C49C3-5A4A-469B-8423-6931B8728864}"/>
              </a:ext>
            </a:extLst>
          </p:cNvPr>
          <p:cNvSpPr txBox="1"/>
          <p:nvPr/>
        </p:nvSpPr>
        <p:spPr>
          <a:xfrm>
            <a:off x="325118" y="442205"/>
            <a:ext cx="93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５．研修場面</a:t>
            </a:r>
            <a:r>
              <a:rPr kumimoji="1" lang="ja-JP" altLang="en-US" sz="4400" dirty="0"/>
              <a:t>での基本操作</a:t>
            </a:r>
            <a:endParaRPr kumimoji="1" lang="ja-JP" altLang="en-US" sz="2400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B3F95F8-7B35-41AE-9FFC-229B2472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4" t="50000" r="63000" b="35041"/>
          <a:stretch/>
        </p:blipFill>
        <p:spPr>
          <a:xfrm>
            <a:off x="383225" y="5294899"/>
            <a:ext cx="1861184" cy="110862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744CA29-5772-4CCD-9EF7-2941EE32D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1" t="43383" r="58778" b="50000"/>
          <a:stretch/>
        </p:blipFill>
        <p:spPr>
          <a:xfrm>
            <a:off x="3291840" y="5313717"/>
            <a:ext cx="1046481" cy="547767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2D1540-72BF-412F-86D5-779D4572DBDA}"/>
              </a:ext>
            </a:extLst>
          </p:cNvPr>
          <p:cNvSpPr/>
          <p:nvPr/>
        </p:nvSpPr>
        <p:spPr>
          <a:xfrm>
            <a:off x="172720" y="4246880"/>
            <a:ext cx="6868160" cy="425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5925569-F15A-4BA4-B73A-8FB525714416}"/>
              </a:ext>
            </a:extLst>
          </p:cNvPr>
          <p:cNvCxnSpPr>
            <a:cxnSpLocks/>
          </p:cNvCxnSpPr>
          <p:nvPr/>
        </p:nvCxnSpPr>
        <p:spPr>
          <a:xfrm>
            <a:off x="589280" y="4531360"/>
            <a:ext cx="175260" cy="763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E0BC2E6-739B-4393-A5BA-7820D3B534CA}"/>
              </a:ext>
            </a:extLst>
          </p:cNvPr>
          <p:cNvCxnSpPr>
            <a:cxnSpLocks/>
          </p:cNvCxnSpPr>
          <p:nvPr/>
        </p:nvCxnSpPr>
        <p:spPr>
          <a:xfrm>
            <a:off x="1188720" y="4554933"/>
            <a:ext cx="2021840" cy="9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F2C07A-8431-4ECE-BCE8-23FF08EFEB08}"/>
              </a:ext>
            </a:extLst>
          </p:cNvPr>
          <p:cNvSpPr txBox="1"/>
          <p:nvPr/>
        </p:nvSpPr>
        <p:spPr>
          <a:xfrm>
            <a:off x="964725" y="6403520"/>
            <a:ext cx="488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>
                <a:solidFill>
                  <a:sysClr val="windowText" lastClr="000000"/>
                </a:solidFill>
              </a:rPr>
              <a:t>基本的に</a:t>
            </a:r>
            <a:r>
              <a:rPr kumimoji="1" lang="ja-JP" altLang="en-US">
                <a:solidFill>
                  <a:srgbClr val="FF0000"/>
                </a:solidFill>
              </a:rPr>
              <a:t>マイク</a:t>
            </a:r>
            <a:r>
              <a:rPr kumimoji="1" lang="ja-JP" altLang="en-US"/>
              <a:t>は</a:t>
            </a:r>
            <a:r>
              <a:rPr kumimoji="1" lang="ja-JP" altLang="en-US">
                <a:solidFill>
                  <a:srgbClr val="FF0000"/>
                </a:solidFill>
              </a:rPr>
              <a:t>オフ　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F070E51-22B4-481A-8CD3-1444DA9BBB53}"/>
              </a:ext>
            </a:extLst>
          </p:cNvPr>
          <p:cNvSpPr txBox="1"/>
          <p:nvPr/>
        </p:nvSpPr>
        <p:spPr>
          <a:xfrm>
            <a:off x="4572000" y="5402934"/>
            <a:ext cx="4886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顔を表示したくないときは</a:t>
            </a:r>
            <a:endParaRPr kumimoji="1" lang="en-US" altLang="ja-JP" dirty="0"/>
          </a:p>
          <a:p>
            <a:r>
              <a:rPr kumimoji="1" lang="ja-JP" altLang="en-US" dirty="0"/>
              <a:t>　オフのままで</a:t>
            </a:r>
            <a:r>
              <a:rPr kumimoji="1" lang="en-US" altLang="ja-JP" dirty="0"/>
              <a:t>OK</a:t>
            </a:r>
          </a:p>
          <a:p>
            <a:r>
              <a:rPr kumimoji="1" lang="ja-JP" altLang="en-US" sz="1600" dirty="0"/>
              <a:t>（但し、</a:t>
            </a:r>
            <a:r>
              <a:rPr kumimoji="1" lang="ja-JP" altLang="en-US" sz="1600" dirty="0">
                <a:solidFill>
                  <a:srgbClr val="FF0000"/>
                </a:solidFill>
              </a:rPr>
              <a:t>顔出し指定の会議・研修</a:t>
            </a:r>
            <a:r>
              <a:rPr kumimoji="1" lang="ja-JP" altLang="en-US" sz="1600" dirty="0"/>
              <a:t>ではオンに）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6B8E715-C6B3-440B-9DBF-BFC63C8CD5BA}"/>
              </a:ext>
            </a:extLst>
          </p:cNvPr>
          <p:cNvSpPr txBox="1"/>
          <p:nvPr/>
        </p:nvSpPr>
        <p:spPr>
          <a:xfrm>
            <a:off x="172720" y="4833095"/>
            <a:ext cx="3291840" cy="30777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クリックでオンオフ切り替え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50476C4-ED2B-4E3F-88CE-F782B61A6E84}"/>
              </a:ext>
            </a:extLst>
          </p:cNvPr>
          <p:cNvSpPr txBox="1"/>
          <p:nvPr/>
        </p:nvSpPr>
        <p:spPr>
          <a:xfrm>
            <a:off x="6884742" y="3808043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操作メニュー</a:t>
            </a:r>
            <a:endParaRPr kumimoji="1" lang="en-US" altLang="ja-JP" dirty="0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F9E3E37-AAF2-404C-B626-63C15CFF8C75}"/>
              </a:ext>
            </a:extLst>
          </p:cNvPr>
          <p:cNvCxnSpPr>
            <a:cxnSpLocks/>
          </p:cNvCxnSpPr>
          <p:nvPr/>
        </p:nvCxnSpPr>
        <p:spPr>
          <a:xfrm>
            <a:off x="6573520" y="4604604"/>
            <a:ext cx="311222" cy="188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DAC8746-EC3E-4F70-A3C2-6E0C03B2ED9A}"/>
              </a:ext>
            </a:extLst>
          </p:cNvPr>
          <p:cNvSpPr txBox="1"/>
          <p:nvPr/>
        </p:nvSpPr>
        <p:spPr>
          <a:xfrm>
            <a:off x="6969760" y="4793200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こちらから退室</a:t>
            </a:r>
            <a:endParaRPr kumimoji="1" lang="en-US" altLang="ja-JP" dirty="0"/>
          </a:p>
        </p:txBody>
      </p:sp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F848779E-E8B8-4F0E-8A46-4708F2B7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90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59C42D-EDFC-8041-BE67-D294DFB5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8" y="1313992"/>
            <a:ext cx="6317041" cy="32999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86517F-F320-4702-BE22-F99D5E65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6C49C3-5A4A-469B-8423-6931B8728864}"/>
              </a:ext>
            </a:extLst>
          </p:cNvPr>
          <p:cNvSpPr txBox="1"/>
          <p:nvPr/>
        </p:nvSpPr>
        <p:spPr>
          <a:xfrm>
            <a:off x="325118" y="442205"/>
            <a:ext cx="93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６．名前の変更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2D1540-72BF-412F-86D5-779D4572DBDA}"/>
              </a:ext>
            </a:extLst>
          </p:cNvPr>
          <p:cNvSpPr/>
          <p:nvPr/>
        </p:nvSpPr>
        <p:spPr>
          <a:xfrm>
            <a:off x="2835797" y="4340506"/>
            <a:ext cx="277793" cy="332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E0BC2E6-739B-4393-A5BA-7820D3B534CA}"/>
              </a:ext>
            </a:extLst>
          </p:cNvPr>
          <p:cNvCxnSpPr>
            <a:cxnSpLocks/>
          </p:cNvCxnSpPr>
          <p:nvPr/>
        </p:nvCxnSpPr>
        <p:spPr>
          <a:xfrm flipH="1">
            <a:off x="2056821" y="4581581"/>
            <a:ext cx="778976" cy="692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F070E51-22B4-481A-8CD3-1444DA9BBB53}"/>
              </a:ext>
            </a:extLst>
          </p:cNvPr>
          <p:cNvSpPr txBox="1"/>
          <p:nvPr/>
        </p:nvSpPr>
        <p:spPr>
          <a:xfrm>
            <a:off x="2685326" y="4787168"/>
            <a:ext cx="6458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「参加者」を選択</a:t>
            </a:r>
            <a:endParaRPr kumimoji="1" lang="en-US" altLang="ja-JP" dirty="0"/>
          </a:p>
          <a:p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「◯◯◯◯（私）」にカーソルを合わせる</a:t>
            </a:r>
            <a:endParaRPr kumimoji="1" lang="en-US" altLang="ja-JP" dirty="0"/>
          </a:p>
          <a:p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「詳細」が表示されるので選択、「名前の変更」を選択</a:t>
            </a:r>
            <a:endParaRPr kumimoji="1" lang="en-US" altLang="ja-JP" dirty="0"/>
          </a:p>
          <a:p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　ご自身の名前を入力</a:t>
            </a:r>
            <a:endParaRPr kumimoji="1" lang="en-US" altLang="ja-JP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50476C4-ED2B-4E3F-88CE-F782B61A6E84}"/>
              </a:ext>
            </a:extLst>
          </p:cNvPr>
          <p:cNvSpPr txBox="1"/>
          <p:nvPr/>
        </p:nvSpPr>
        <p:spPr>
          <a:xfrm>
            <a:off x="6884742" y="3808043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操作メニュー</a:t>
            </a:r>
            <a:endParaRPr kumimoji="1" lang="en-US" altLang="ja-JP" dirty="0"/>
          </a:p>
        </p:txBody>
      </p:sp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F848779E-E8B8-4F0E-8A46-4708F2B7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10" name="図 9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51D94794-58E0-8348-BA86-0643CF236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57" y="5356687"/>
            <a:ext cx="838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C0D5BE-BE39-41EB-8A03-A2971C25D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5"/>
          <a:stretch/>
        </p:blipFill>
        <p:spPr>
          <a:xfrm>
            <a:off x="325119" y="1281151"/>
            <a:ext cx="6441442" cy="33915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86517F-F320-4702-BE22-F99D5E65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6C49C3-5A4A-469B-8423-6931B8728864}"/>
              </a:ext>
            </a:extLst>
          </p:cNvPr>
          <p:cNvSpPr txBox="1"/>
          <p:nvPr/>
        </p:nvSpPr>
        <p:spPr>
          <a:xfrm>
            <a:off x="325118" y="442205"/>
            <a:ext cx="93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７．講師への質問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2D1540-72BF-412F-86D5-779D4572DBDA}"/>
              </a:ext>
            </a:extLst>
          </p:cNvPr>
          <p:cNvSpPr/>
          <p:nvPr/>
        </p:nvSpPr>
        <p:spPr>
          <a:xfrm>
            <a:off x="2962404" y="4322036"/>
            <a:ext cx="475991" cy="425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E0BC2E6-739B-4393-A5BA-7820D3B534CA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265684" y="4747883"/>
            <a:ext cx="1934716" cy="524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F070E51-22B4-481A-8CD3-1444DA9BBB53}"/>
              </a:ext>
            </a:extLst>
          </p:cNvPr>
          <p:cNvSpPr txBox="1"/>
          <p:nvPr/>
        </p:nvSpPr>
        <p:spPr>
          <a:xfrm>
            <a:off x="1640910" y="5251678"/>
            <a:ext cx="5079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ご質問はチャットへ入力</a:t>
            </a:r>
            <a:endParaRPr kumimoji="1" lang="en-US" altLang="ja-JP" dirty="0"/>
          </a:p>
          <a:p>
            <a:r>
              <a:rPr kumimoji="1" lang="ja-JP" altLang="en-US" dirty="0"/>
              <a:t>質問のタイミングはいつでもＯＫ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質問内容は事務局で取りまとめさせてもらい</a:t>
            </a:r>
            <a:endParaRPr kumimoji="1" lang="en-US" altLang="ja-JP" dirty="0"/>
          </a:p>
          <a:p>
            <a:r>
              <a:rPr kumimoji="1" lang="ja-JP" altLang="en-US" dirty="0"/>
              <a:t>質疑応答時間で回答させていただきます</a:t>
            </a:r>
            <a:endParaRPr kumimoji="1" lang="en-US" altLang="ja-JP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50476C4-ED2B-4E3F-88CE-F782B61A6E84}"/>
              </a:ext>
            </a:extLst>
          </p:cNvPr>
          <p:cNvSpPr txBox="1"/>
          <p:nvPr/>
        </p:nvSpPr>
        <p:spPr>
          <a:xfrm>
            <a:off x="6884742" y="3808043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操作メニュー</a:t>
            </a:r>
            <a:endParaRPr kumimoji="1" lang="en-US" altLang="ja-JP" dirty="0"/>
          </a:p>
        </p:txBody>
      </p:sp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F848779E-E8B8-4F0E-8A46-4708F2B7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958FEE4-E4C0-469C-8F25-A0777F309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1" t="86148" r="52089" b="5358"/>
          <a:stretch/>
        </p:blipFill>
        <p:spPr>
          <a:xfrm>
            <a:off x="625453" y="5272107"/>
            <a:ext cx="563267" cy="4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7F5BF9-2199-4F2C-A613-CC2DC23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② スマホ</a:t>
            </a:r>
            <a:r>
              <a:rPr lang="ja-JP" altLang="en-US" dirty="0"/>
              <a:t>や</a:t>
            </a:r>
            <a:r>
              <a:rPr kumimoji="1" lang="ja-JP" altLang="en-US" dirty="0"/>
              <a:t>タブレットで</a:t>
            </a:r>
            <a:br>
              <a:rPr kumimoji="1" lang="en-US" altLang="ja-JP" dirty="0"/>
            </a:br>
            <a:r>
              <a:rPr kumimoji="1" lang="en-US" altLang="ja-JP" dirty="0"/>
              <a:t>      Zoom</a:t>
            </a:r>
            <a:r>
              <a:rPr kumimoji="1" lang="ja-JP" altLang="en-US" dirty="0"/>
              <a:t>に参加する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CDEDEB-2995-4A50-A4CE-FCD51F00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20" y="2248974"/>
            <a:ext cx="2295525" cy="1990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CD2B10D-C709-4FC9-BAF0-062D07531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32" y="2317114"/>
            <a:ext cx="3548906" cy="4175760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CADA14B-8229-4791-8161-8955033D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58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05F23B6-5CE7-4826-81C6-86925FC00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281F36-D67E-4742-B931-91F48C532E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8D3D64-31CD-47F3-A410-CDB068DB50FD}"/>
              </a:ext>
            </a:extLst>
          </p:cNvPr>
          <p:cNvSpPr txBox="1"/>
          <p:nvPr/>
        </p:nvSpPr>
        <p:spPr>
          <a:xfrm>
            <a:off x="325119" y="442205"/>
            <a:ext cx="653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１．アプリダウンロード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6E39A70-9AD3-4D13-92DF-06645D032282}"/>
              </a:ext>
            </a:extLst>
          </p:cNvPr>
          <p:cNvGrpSpPr/>
          <p:nvPr/>
        </p:nvGrpSpPr>
        <p:grpSpPr>
          <a:xfrm>
            <a:off x="477518" y="1490460"/>
            <a:ext cx="7814559" cy="4744562"/>
            <a:chOff x="396240" y="1686560"/>
            <a:chExt cx="7708068" cy="4968240"/>
          </a:xfrm>
        </p:grpSpPr>
        <p:pic>
          <p:nvPicPr>
            <p:cNvPr id="3076" name="Picture 4" descr="Google Play、iOS App Store、それぞれの世界のアプリDL数と売上分析が ...">
              <a:extLst>
                <a:ext uri="{FF2B5EF4-FFF2-40B4-BE49-F238E27FC236}">
                  <a16:creationId xmlns:a16="http://schemas.microsoft.com/office/drawing/2014/main" id="{1AA47E4B-6F97-4C05-A896-BF742CDAB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08"/>
            <a:stretch/>
          </p:blipFill>
          <p:spPr bwMode="auto">
            <a:xfrm>
              <a:off x="568564" y="2237489"/>
              <a:ext cx="1000125" cy="10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Google Play、iOS App Store、それぞれの世界のアプリDL数と売上分析が ...">
              <a:extLst>
                <a:ext uri="{FF2B5EF4-FFF2-40B4-BE49-F238E27FC236}">
                  <a16:creationId xmlns:a16="http://schemas.microsoft.com/office/drawing/2014/main" id="{029B3234-A4C1-40AF-8FB3-15FC8F8293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0"/>
            <a:stretch/>
          </p:blipFill>
          <p:spPr bwMode="auto">
            <a:xfrm>
              <a:off x="4358005" y="2158448"/>
              <a:ext cx="1199515" cy="963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5332101-192B-4776-805D-64B0BDE2D303}"/>
                </a:ext>
              </a:extLst>
            </p:cNvPr>
            <p:cNvSpPr txBox="1"/>
            <p:nvPr/>
          </p:nvSpPr>
          <p:spPr>
            <a:xfrm>
              <a:off x="468234" y="1794813"/>
              <a:ext cx="2200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iPhone</a:t>
              </a:r>
              <a:r>
                <a:rPr kumimoji="1" lang="ja-JP" alt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kumimoji="1" lang="en-US" altLang="ja-JP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iPad</a:t>
              </a:r>
              <a:r>
                <a:rPr kumimoji="1" lang="ja-JP" alt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の場合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2A20324-F45E-4878-8006-9135BFCA2F0E}"/>
                </a:ext>
              </a:extLst>
            </p:cNvPr>
            <p:cNvSpPr txBox="1"/>
            <p:nvPr/>
          </p:nvSpPr>
          <p:spPr>
            <a:xfrm>
              <a:off x="4367726" y="1794813"/>
              <a:ext cx="3736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Android</a:t>
              </a:r>
              <a:r>
                <a:rPr kumimoji="1" lang="ja-JP" alt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スマホ・タブレットの場合</a:t>
              </a: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7C463436-9679-4E47-9A12-1EF0B8BC98F5}"/>
                </a:ext>
              </a:extLst>
            </p:cNvPr>
            <p:cNvSpPr/>
            <p:nvPr/>
          </p:nvSpPr>
          <p:spPr>
            <a:xfrm>
              <a:off x="396240" y="1686560"/>
              <a:ext cx="3708400" cy="4968240"/>
            </a:xfrm>
            <a:prstGeom prst="roundRect">
              <a:avLst>
                <a:gd name="adj" fmla="val 242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80A927D1-2CA3-4749-8A45-C0014F05BFE9}"/>
                </a:ext>
              </a:extLst>
            </p:cNvPr>
            <p:cNvSpPr/>
            <p:nvPr/>
          </p:nvSpPr>
          <p:spPr>
            <a:xfrm>
              <a:off x="4328160" y="1686560"/>
              <a:ext cx="3708400" cy="4968239"/>
            </a:xfrm>
            <a:prstGeom prst="roundRect">
              <a:avLst>
                <a:gd name="adj" fmla="val 187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97B498C8-1E26-4934-BA45-979BCA893FA2}"/>
                </a:ext>
              </a:extLst>
            </p:cNvPr>
            <p:cNvGrpSpPr/>
            <p:nvPr/>
          </p:nvGrpSpPr>
          <p:grpSpPr>
            <a:xfrm>
              <a:off x="1855153" y="3255402"/>
              <a:ext cx="1827212" cy="3249715"/>
              <a:chOff x="1180148" y="3130692"/>
              <a:chExt cx="1827212" cy="3249715"/>
            </a:xfrm>
          </p:grpSpPr>
          <p:pic>
            <p:nvPicPr>
              <p:cNvPr id="3074" name="Picture 2" descr="ZOOM Cloud Meetings">
                <a:extLst>
                  <a:ext uri="{FF2B5EF4-FFF2-40B4-BE49-F238E27FC236}">
                    <a16:creationId xmlns:a16="http://schemas.microsoft.com/office/drawing/2014/main" id="{C1F2D2AE-C824-4ACE-A9D0-53A296ED0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48" y="3130692"/>
                <a:ext cx="1827212" cy="32497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A6A48962-64BF-4793-BC3E-50138D957EBC}"/>
                  </a:ext>
                </a:extLst>
              </p:cNvPr>
              <p:cNvSpPr/>
              <p:nvPr/>
            </p:nvSpPr>
            <p:spPr>
              <a:xfrm>
                <a:off x="1859279" y="3830319"/>
                <a:ext cx="518161" cy="22352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03F4F60F-9206-4628-86E2-D972CCB20BA9}"/>
                </a:ext>
              </a:extLst>
            </p:cNvPr>
            <p:cNvGrpSpPr/>
            <p:nvPr/>
          </p:nvGrpSpPr>
          <p:grpSpPr>
            <a:xfrm>
              <a:off x="5944393" y="3255402"/>
              <a:ext cx="1827212" cy="3248377"/>
              <a:chOff x="5322411" y="3130692"/>
              <a:chExt cx="1827212" cy="3248377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6C6A2FD-C81A-49A2-804E-713A973DB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2411" y="3130692"/>
                <a:ext cx="1827212" cy="32483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BD60BC19-A97C-419E-885B-3B7E2261D8F2}"/>
                  </a:ext>
                </a:extLst>
              </p:cNvPr>
              <p:cNvSpPr/>
              <p:nvPr/>
            </p:nvSpPr>
            <p:spPr>
              <a:xfrm>
                <a:off x="6339838" y="4470400"/>
                <a:ext cx="809785" cy="2641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4017CC4-1295-43C4-AFEA-F593AD8D55B8}"/>
                </a:ext>
              </a:extLst>
            </p:cNvPr>
            <p:cNvSpPr txBox="1"/>
            <p:nvPr/>
          </p:nvSpPr>
          <p:spPr>
            <a:xfrm>
              <a:off x="1568689" y="2423279"/>
              <a:ext cx="2200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App Store</a:t>
              </a:r>
              <a:r>
                <a:rPr kumimoji="1" lang="ja-JP" altLang="en-US" dirty="0"/>
                <a:t>で</a:t>
              </a:r>
              <a:endParaRPr kumimoji="1" lang="en-US" altLang="ja-JP" dirty="0"/>
            </a:p>
            <a:p>
              <a:r>
                <a:rPr kumimoji="1" lang="ja-JP" altLang="en-US" dirty="0"/>
                <a:t>　</a:t>
              </a:r>
              <a:r>
                <a:rPr kumimoji="1" lang="en-US" altLang="ja-JP" dirty="0"/>
                <a:t>『Zoom』</a:t>
              </a:r>
              <a:r>
                <a:rPr kumimoji="1" lang="ja-JP" altLang="en-US" dirty="0"/>
                <a:t>と検索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6D899EE-98EB-47F0-9EF4-B2D7A27F563F}"/>
                </a:ext>
              </a:extLst>
            </p:cNvPr>
            <p:cNvSpPr txBox="1"/>
            <p:nvPr/>
          </p:nvSpPr>
          <p:spPr>
            <a:xfrm>
              <a:off x="5696585" y="2423279"/>
              <a:ext cx="2200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Google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play</a:t>
              </a:r>
              <a:r>
                <a:rPr kumimoji="1" lang="ja-JP" altLang="en-US" dirty="0"/>
                <a:t>で</a:t>
              </a:r>
              <a:endParaRPr kumimoji="1" lang="en-US" altLang="ja-JP" dirty="0"/>
            </a:p>
            <a:p>
              <a:r>
                <a:rPr kumimoji="1" lang="ja-JP" altLang="en-US" dirty="0"/>
                <a:t>　</a:t>
              </a:r>
              <a:r>
                <a:rPr kumimoji="1" lang="en-US" altLang="ja-JP" dirty="0"/>
                <a:t>『Zoom』</a:t>
              </a:r>
              <a:r>
                <a:rPr kumimoji="1" lang="ja-JP" altLang="en-US" dirty="0"/>
                <a:t>と検索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B34655E-81BE-4929-AF50-9D79006F26EF}"/>
              </a:ext>
            </a:extLst>
          </p:cNvPr>
          <p:cNvSpPr txBox="1"/>
          <p:nvPr/>
        </p:nvSpPr>
        <p:spPr>
          <a:xfrm>
            <a:off x="6820176" y="6327759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手順２へ</a:t>
            </a:r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A0BD008B-0BDF-4FAB-8B02-A8BAAD17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79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BF488F71-3907-C349-A2FB-54D60A6DD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22823"/>
          <a:stretch/>
        </p:blipFill>
        <p:spPr>
          <a:xfrm>
            <a:off x="305843" y="1436914"/>
            <a:ext cx="4828391" cy="40233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DED6B6-0AD5-463B-BC62-EA8AC69B220D}"/>
              </a:ext>
            </a:extLst>
          </p:cNvPr>
          <p:cNvSpPr txBox="1"/>
          <p:nvPr/>
        </p:nvSpPr>
        <p:spPr>
          <a:xfrm>
            <a:off x="325119" y="442205"/>
            <a:ext cx="653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２．招待メールの確認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965CA1-E9A2-4F8A-A40D-3C0CBB481259}"/>
              </a:ext>
            </a:extLst>
          </p:cNvPr>
          <p:cNvSpPr txBox="1"/>
          <p:nvPr/>
        </p:nvSpPr>
        <p:spPr>
          <a:xfrm>
            <a:off x="3715026" y="2995952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URL</a:t>
            </a:r>
            <a:r>
              <a:rPr kumimoji="1" lang="ja-JP" altLang="en-US" sz="2400" dirty="0"/>
              <a:t>をクリック</a:t>
            </a:r>
            <a:endParaRPr kumimoji="1" lang="en-US" altLang="ja-JP" sz="2400" dirty="0"/>
          </a:p>
          <a:p>
            <a:r>
              <a:rPr kumimoji="1" lang="ja-JP" altLang="en-US" sz="2400" dirty="0"/>
              <a:t>　➡　手順３へ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B870E8E-3178-41DD-A96C-79E947B249D3}"/>
              </a:ext>
            </a:extLst>
          </p:cNvPr>
          <p:cNvSpPr txBox="1"/>
          <p:nvPr/>
        </p:nvSpPr>
        <p:spPr>
          <a:xfrm>
            <a:off x="3715026" y="561125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ミーティング</a:t>
            </a:r>
            <a:r>
              <a:rPr kumimoji="1" lang="en-US" altLang="ja-JP" dirty="0"/>
              <a:t>ID</a:t>
            </a:r>
            <a:r>
              <a:rPr kumimoji="1" lang="ja-JP" altLang="en-US" dirty="0"/>
              <a:t>とパスコードでの</a:t>
            </a:r>
            <a:endParaRPr kumimoji="1" lang="en-US" altLang="ja-JP" dirty="0"/>
          </a:p>
          <a:p>
            <a:r>
              <a:rPr kumimoji="1" lang="ja-JP" altLang="en-US" dirty="0"/>
              <a:t>　参加方法は２１ページへ</a:t>
            </a:r>
          </a:p>
        </p:txBody>
      </p:sp>
      <p:sp>
        <p:nvSpPr>
          <p:cNvPr id="34" name="矢印: 上 33">
            <a:extLst>
              <a:ext uri="{FF2B5EF4-FFF2-40B4-BE49-F238E27FC236}">
                <a16:creationId xmlns:a16="http://schemas.microsoft.com/office/drawing/2014/main" id="{92CCD019-FA39-42AF-8DF4-41D6E8B189B3}"/>
              </a:ext>
            </a:extLst>
          </p:cNvPr>
          <p:cNvSpPr/>
          <p:nvPr/>
        </p:nvSpPr>
        <p:spPr>
          <a:xfrm rot="16200000" flipH="1">
            <a:off x="2956818" y="2920388"/>
            <a:ext cx="336309" cy="92431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41857B4-6E42-4977-BBD1-F5E71EF3F2FA}"/>
              </a:ext>
            </a:extLst>
          </p:cNvPr>
          <p:cNvGrpSpPr/>
          <p:nvPr/>
        </p:nvGrpSpPr>
        <p:grpSpPr>
          <a:xfrm>
            <a:off x="379504" y="3235968"/>
            <a:ext cx="1890772" cy="957576"/>
            <a:chOff x="341021" y="3255389"/>
            <a:chExt cx="1872103" cy="1027369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A8DCA29-19E6-4A95-9A71-624C3938DFF0}"/>
                </a:ext>
              </a:extLst>
            </p:cNvPr>
            <p:cNvSpPr/>
            <p:nvPr/>
          </p:nvSpPr>
          <p:spPr>
            <a:xfrm>
              <a:off x="341021" y="3255389"/>
              <a:ext cx="1872103" cy="3947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F6EBAF5-86DA-466A-BB9D-50BB711AD61B}"/>
                </a:ext>
              </a:extLst>
            </p:cNvPr>
            <p:cNvSpPr/>
            <p:nvPr/>
          </p:nvSpPr>
          <p:spPr>
            <a:xfrm>
              <a:off x="1170236" y="3964936"/>
              <a:ext cx="732399" cy="17498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290844F-75AB-421C-AD77-FA12A19DB3F0}"/>
                </a:ext>
              </a:extLst>
            </p:cNvPr>
            <p:cNvSpPr/>
            <p:nvPr/>
          </p:nvSpPr>
          <p:spPr>
            <a:xfrm>
              <a:off x="932770" y="4119443"/>
              <a:ext cx="608666" cy="1633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/>
            </a:p>
          </p:txBody>
        </p:sp>
      </p:grp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E88674D-D5EB-4644-8153-3D03422DD250}"/>
              </a:ext>
            </a:extLst>
          </p:cNvPr>
          <p:cNvCxnSpPr>
            <a:cxnSpLocks/>
          </p:cNvCxnSpPr>
          <p:nvPr/>
        </p:nvCxnSpPr>
        <p:spPr>
          <a:xfrm>
            <a:off x="2036832" y="4060410"/>
            <a:ext cx="1925568" cy="1436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85DAED0-CFEE-474B-8E18-9572EEB326BA}"/>
              </a:ext>
            </a:extLst>
          </p:cNvPr>
          <p:cNvSpPr/>
          <p:nvPr/>
        </p:nvSpPr>
        <p:spPr>
          <a:xfrm>
            <a:off x="385983" y="3867412"/>
            <a:ext cx="1570709" cy="367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BB3D7F3-BC95-4A3F-979D-DD7179656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CD9824B-FEEB-4BBD-84C7-428883555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sp>
        <p:nvSpPr>
          <p:cNvPr id="40" name="スライド番号プレースホルダー 39">
            <a:extLst>
              <a:ext uri="{FF2B5EF4-FFF2-40B4-BE49-F238E27FC236}">
                <a16:creationId xmlns:a16="http://schemas.microsoft.com/office/drawing/2014/main" id="{69EACBA3-DC21-46B2-AFF3-B8942D7F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33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0CDE04-1E81-42ED-ACFF-6BF8FEF97B81}"/>
              </a:ext>
            </a:extLst>
          </p:cNvPr>
          <p:cNvGrpSpPr/>
          <p:nvPr/>
        </p:nvGrpSpPr>
        <p:grpSpPr>
          <a:xfrm>
            <a:off x="1079796" y="1816754"/>
            <a:ext cx="2694023" cy="4258926"/>
            <a:chOff x="5161082" y="1438218"/>
            <a:chExt cx="2819479" cy="458322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99BE0D7-DE8A-4A5B-A129-60B7B3020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5" b="20362"/>
            <a:stretch/>
          </p:blipFill>
          <p:spPr>
            <a:xfrm>
              <a:off x="5161082" y="1438218"/>
              <a:ext cx="2819479" cy="458322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C5C0608-A700-4E0A-8701-08F008F31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61" t="2089" r="17554" b="20217"/>
            <a:stretch/>
          </p:blipFill>
          <p:spPr>
            <a:xfrm>
              <a:off x="5540874" y="2523245"/>
              <a:ext cx="1825494" cy="2189275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25866B-3278-4B88-A13E-C57732F010A8}"/>
              </a:ext>
            </a:extLst>
          </p:cNvPr>
          <p:cNvSpPr txBox="1"/>
          <p:nvPr/>
        </p:nvSpPr>
        <p:spPr>
          <a:xfrm>
            <a:off x="325119" y="442205"/>
            <a:ext cx="653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３．カメラへのアクセス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B94A62C-D6F0-491A-8D8D-93472A502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95B739-A008-40A5-821B-3FF9EC8AB7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7F0246A-B23E-43AA-B603-57EDB348A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5" t="36557" r="58874" b="42707"/>
          <a:stretch/>
        </p:blipFill>
        <p:spPr>
          <a:xfrm>
            <a:off x="6280369" y="4076651"/>
            <a:ext cx="2314237" cy="13003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F7261B6-B29D-491F-B1E2-F05DEAE9475E}"/>
              </a:ext>
            </a:extLst>
          </p:cNvPr>
          <p:cNvSpPr txBox="1"/>
          <p:nvPr/>
        </p:nvSpPr>
        <p:spPr>
          <a:xfrm>
            <a:off x="3995187" y="2586287"/>
            <a:ext cx="514881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使用するスマホ・タブレットによって</a:t>
            </a:r>
            <a:endParaRPr kumimoji="1" lang="en-US" altLang="ja-JP" dirty="0"/>
          </a:p>
          <a:p>
            <a:r>
              <a:rPr kumimoji="1" lang="ja-JP" altLang="en-US" dirty="0"/>
              <a:t>若干の表現は違うが、</a:t>
            </a:r>
            <a:endParaRPr kumimoji="1" lang="en-US" altLang="ja-JP" dirty="0"/>
          </a:p>
          <a:p>
            <a:endParaRPr kumimoji="1" lang="en-US" altLang="ja-JP" sz="1100" dirty="0"/>
          </a:p>
          <a:p>
            <a:r>
              <a:rPr kumimoji="1" lang="ja-JP" altLang="en-US" dirty="0"/>
              <a:t>「</a:t>
            </a:r>
            <a:r>
              <a:rPr kumimoji="1" lang="ja-JP" altLang="en-US" b="1" dirty="0">
                <a:solidFill>
                  <a:srgbClr val="FF0000"/>
                </a:solidFill>
              </a:rPr>
              <a:t>カメラへのアクセス</a:t>
            </a:r>
            <a:r>
              <a:rPr kumimoji="1" lang="ja-JP" altLang="en-US" dirty="0"/>
              <a:t>」を</a:t>
            </a:r>
            <a:r>
              <a:rPr kumimoji="1" lang="ja-JP" altLang="en-US" dirty="0">
                <a:solidFill>
                  <a:srgbClr val="FF0000"/>
                </a:solidFill>
              </a:rPr>
              <a:t>許可</a:t>
            </a:r>
            <a:r>
              <a:rPr kumimoji="1" lang="ja-JP" altLang="en-US" dirty="0"/>
              <a:t>。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0E0924B-26EE-4766-848A-99EBD37E8D29}"/>
              </a:ext>
            </a:extLst>
          </p:cNvPr>
          <p:cNvGrpSpPr/>
          <p:nvPr/>
        </p:nvGrpSpPr>
        <p:grpSpPr>
          <a:xfrm>
            <a:off x="4136712" y="4069231"/>
            <a:ext cx="1908168" cy="1300381"/>
            <a:chOff x="4217114" y="3997989"/>
            <a:chExt cx="1908168" cy="1300381"/>
          </a:xfrm>
        </p:grpSpPr>
        <p:pic>
          <p:nvPicPr>
            <p:cNvPr id="11268" name="Picture 4" descr="ZOOM（ズーム）のインストール・動作確認方法">
              <a:extLst>
                <a:ext uri="{FF2B5EF4-FFF2-40B4-BE49-F238E27FC236}">
                  <a16:creationId xmlns:a16="http://schemas.microsoft.com/office/drawing/2014/main" id="{B4F31597-E259-4650-989E-E1124E2347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0" t="34177" r="29327" b="33111"/>
            <a:stretch/>
          </p:blipFill>
          <p:spPr bwMode="auto">
            <a:xfrm>
              <a:off x="4217114" y="3997989"/>
              <a:ext cx="1908168" cy="1300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FFFD995-26E8-47F6-BF4A-1A518AAD4274}"/>
                </a:ext>
              </a:extLst>
            </p:cNvPr>
            <p:cNvSpPr/>
            <p:nvPr/>
          </p:nvSpPr>
          <p:spPr>
            <a:xfrm>
              <a:off x="5255384" y="4928184"/>
              <a:ext cx="869898" cy="3701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125E900-84CB-4012-823A-0820064379ED}"/>
              </a:ext>
            </a:extLst>
          </p:cNvPr>
          <p:cNvCxnSpPr>
            <a:cxnSpLocks/>
          </p:cNvCxnSpPr>
          <p:nvPr/>
        </p:nvCxnSpPr>
        <p:spPr>
          <a:xfrm>
            <a:off x="5598160" y="3545840"/>
            <a:ext cx="0" cy="864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0514909-126B-401B-B155-3ABFF9C512FF}"/>
              </a:ext>
            </a:extLst>
          </p:cNvPr>
          <p:cNvCxnSpPr>
            <a:cxnSpLocks/>
          </p:cNvCxnSpPr>
          <p:nvPr/>
        </p:nvCxnSpPr>
        <p:spPr>
          <a:xfrm>
            <a:off x="6469656" y="3553260"/>
            <a:ext cx="548598" cy="85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06EB754A-7F71-4133-A59D-CBDBA573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50EECC-4573-4C30-B852-D0990927BFBB}"/>
              </a:ext>
            </a:extLst>
          </p:cNvPr>
          <p:cNvSpPr txBox="1"/>
          <p:nvPr/>
        </p:nvSpPr>
        <p:spPr>
          <a:xfrm>
            <a:off x="5362981" y="6253377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手順４へ</a:t>
            </a:r>
          </a:p>
        </p:txBody>
      </p:sp>
    </p:spTree>
    <p:extLst>
      <p:ext uri="{BB962C8B-B14F-4D97-AF65-F5344CB8AC3E}">
        <p14:creationId xmlns:p14="http://schemas.microsoft.com/office/powerpoint/2010/main" val="411458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C8C102D-6B02-4A43-9DE9-979C36E08EA5}"/>
              </a:ext>
            </a:extLst>
          </p:cNvPr>
          <p:cNvSpPr txBox="1"/>
          <p:nvPr/>
        </p:nvSpPr>
        <p:spPr>
          <a:xfrm>
            <a:off x="325119" y="442205"/>
            <a:ext cx="653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４．オーディオと接続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1FE2BEE-ADB8-4528-9489-3C227DF5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05A04A0-46D6-4237-B1B5-79BF10D967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E8C9EBCF-C364-4583-BDB6-F6791B91ACEE}"/>
              </a:ext>
            </a:extLst>
          </p:cNvPr>
          <p:cNvGrpSpPr/>
          <p:nvPr/>
        </p:nvGrpSpPr>
        <p:grpSpPr>
          <a:xfrm>
            <a:off x="1055916" y="1751806"/>
            <a:ext cx="2535643" cy="4638589"/>
            <a:chOff x="4683760" y="2026371"/>
            <a:chExt cx="2535643" cy="463858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4D8FACC-9AE3-4029-883B-266C03E3AF3A}"/>
                </a:ext>
              </a:extLst>
            </p:cNvPr>
            <p:cNvGrpSpPr/>
            <p:nvPr/>
          </p:nvGrpSpPr>
          <p:grpSpPr>
            <a:xfrm>
              <a:off x="4764813" y="2026371"/>
              <a:ext cx="2454590" cy="4638589"/>
              <a:chOff x="770677" y="878840"/>
              <a:chExt cx="2650688" cy="5100320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7FFC79F1-4072-46C1-BD69-A2E0BDE3D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37"/>
              <a:stretch/>
            </p:blipFill>
            <p:spPr>
              <a:xfrm>
                <a:off x="770677" y="2427680"/>
                <a:ext cx="2650687" cy="3551480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FC513A84-1C46-47B4-8DB8-D71C73903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415" b="76135"/>
              <a:stretch/>
            </p:blipFill>
            <p:spPr>
              <a:xfrm>
                <a:off x="770678" y="878840"/>
                <a:ext cx="2650687" cy="1548840"/>
              </a:xfrm>
              <a:prstGeom prst="rect">
                <a:avLst/>
              </a:prstGeom>
            </p:spPr>
          </p:pic>
        </p:grp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BA477AC-4B2F-4BDC-AEFC-8519AFD50970}"/>
                </a:ext>
              </a:extLst>
            </p:cNvPr>
            <p:cNvSpPr/>
            <p:nvPr/>
          </p:nvSpPr>
          <p:spPr>
            <a:xfrm>
              <a:off x="4683760" y="5303521"/>
              <a:ext cx="2326640" cy="3548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3C7BB6DA-3D6F-4175-8E4C-0B25AE4BB84D}"/>
              </a:ext>
            </a:extLst>
          </p:cNvPr>
          <p:cNvGrpSpPr/>
          <p:nvPr/>
        </p:nvGrpSpPr>
        <p:grpSpPr>
          <a:xfrm>
            <a:off x="4194067" y="3899115"/>
            <a:ext cx="1962639" cy="1399255"/>
            <a:chOff x="3144295" y="4489617"/>
            <a:chExt cx="1427705" cy="1001390"/>
          </a:xfrm>
        </p:grpSpPr>
        <p:pic>
          <p:nvPicPr>
            <p:cNvPr id="8194" name="Picture 2" descr="iPhoneやiPadでカメラやマイクが使えない時 | オンライン化であなたの ...">
              <a:extLst>
                <a:ext uri="{FF2B5EF4-FFF2-40B4-BE49-F238E27FC236}">
                  <a16:creationId xmlns:a16="http://schemas.microsoft.com/office/drawing/2014/main" id="{C6071D55-030E-492A-B88B-F14ECF40D3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t="2336" r="6741" b="6172"/>
            <a:stretch/>
          </p:blipFill>
          <p:spPr bwMode="auto">
            <a:xfrm>
              <a:off x="3144295" y="4489617"/>
              <a:ext cx="1427705" cy="967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4CA24053-23E0-4D41-BC5D-D15E94704E89}"/>
                </a:ext>
              </a:extLst>
            </p:cNvPr>
            <p:cNvSpPr/>
            <p:nvPr/>
          </p:nvSpPr>
          <p:spPr>
            <a:xfrm>
              <a:off x="3916341" y="5226080"/>
              <a:ext cx="632800" cy="2649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B742741D-2CBB-4511-9678-E478B51CC429}"/>
              </a:ext>
            </a:extLst>
          </p:cNvPr>
          <p:cNvGrpSpPr/>
          <p:nvPr/>
        </p:nvGrpSpPr>
        <p:grpSpPr>
          <a:xfrm>
            <a:off x="6469656" y="4023355"/>
            <a:ext cx="2332084" cy="1183013"/>
            <a:chOff x="7354022" y="4635633"/>
            <a:chExt cx="1738224" cy="78491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79BFEF7-3700-4D1B-B811-C776088EC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0" t="40817" r="10068" b="42739"/>
            <a:stretch/>
          </p:blipFill>
          <p:spPr>
            <a:xfrm>
              <a:off x="7354022" y="4635633"/>
              <a:ext cx="1662780" cy="7849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B8E8C4A6-6BE9-41A4-BAE1-0D84697768BE}"/>
                </a:ext>
              </a:extLst>
            </p:cNvPr>
            <p:cNvSpPr/>
            <p:nvPr/>
          </p:nvSpPr>
          <p:spPr>
            <a:xfrm>
              <a:off x="8496146" y="5132343"/>
              <a:ext cx="596100" cy="2262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F784D17-87C6-4977-A7E3-39D8D052268A}"/>
              </a:ext>
            </a:extLst>
          </p:cNvPr>
          <p:cNvSpPr txBox="1"/>
          <p:nvPr/>
        </p:nvSpPr>
        <p:spPr>
          <a:xfrm>
            <a:off x="5362981" y="6253377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手順５へ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CF63015-5AE9-4975-BEA7-941ABD96DCE8}"/>
              </a:ext>
            </a:extLst>
          </p:cNvPr>
          <p:cNvSpPr txBox="1"/>
          <p:nvPr/>
        </p:nvSpPr>
        <p:spPr>
          <a:xfrm>
            <a:off x="3957061" y="2264549"/>
            <a:ext cx="514881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使用しているスマホ・タブレットによって</a:t>
            </a:r>
            <a:endParaRPr kumimoji="1" lang="en-US" altLang="ja-JP" dirty="0"/>
          </a:p>
          <a:p>
            <a:r>
              <a:rPr kumimoji="1" lang="ja-JP" altLang="en-US" dirty="0"/>
              <a:t>若干の表現は違うが、</a:t>
            </a:r>
            <a:endParaRPr kumimoji="1" lang="en-US" altLang="ja-JP" dirty="0"/>
          </a:p>
          <a:p>
            <a:endParaRPr kumimoji="1" lang="en-US" altLang="ja-JP" sz="1100" dirty="0"/>
          </a:p>
          <a:p>
            <a:r>
              <a:rPr kumimoji="1" lang="ja-JP" altLang="en-US" dirty="0"/>
              <a:t>「</a:t>
            </a:r>
            <a:r>
              <a:rPr kumimoji="1" lang="ja-JP" altLang="en-US" b="1" dirty="0">
                <a:solidFill>
                  <a:srgbClr val="FF0000"/>
                </a:solidFill>
              </a:rPr>
              <a:t>インターネット</a:t>
            </a:r>
            <a:r>
              <a:rPr kumimoji="1" lang="ja-JP" altLang="en-US" dirty="0"/>
              <a:t>」での接続を選択。</a:t>
            </a: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3C2DA6F8-9058-4EEA-A4EE-FF8B7B10C857}"/>
              </a:ext>
            </a:extLst>
          </p:cNvPr>
          <p:cNvCxnSpPr>
            <a:cxnSpLocks/>
          </p:cNvCxnSpPr>
          <p:nvPr/>
        </p:nvCxnSpPr>
        <p:spPr>
          <a:xfrm>
            <a:off x="5598160" y="3545840"/>
            <a:ext cx="0" cy="864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60BE3A2-7454-43BA-82FA-8A3BE0FD1B91}"/>
              </a:ext>
            </a:extLst>
          </p:cNvPr>
          <p:cNvCxnSpPr>
            <a:cxnSpLocks/>
          </p:cNvCxnSpPr>
          <p:nvPr/>
        </p:nvCxnSpPr>
        <p:spPr>
          <a:xfrm>
            <a:off x="6469656" y="3553260"/>
            <a:ext cx="548598" cy="85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D45F79A-6353-434C-A6A5-E33E789B7FEB}"/>
              </a:ext>
            </a:extLst>
          </p:cNvPr>
          <p:cNvSpPr txBox="1"/>
          <p:nvPr/>
        </p:nvSpPr>
        <p:spPr>
          <a:xfrm>
            <a:off x="5025087" y="5687901"/>
            <a:ext cx="384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ポップアップが出たら、「</a:t>
            </a:r>
            <a:r>
              <a:rPr kumimoji="1" lang="ja-JP" altLang="en-US" dirty="0">
                <a:solidFill>
                  <a:srgbClr val="FF0000"/>
                </a:solidFill>
              </a:rPr>
              <a:t>許可</a:t>
            </a:r>
            <a:r>
              <a:rPr kumimoji="1" lang="ja-JP" altLang="en-US" dirty="0"/>
              <a:t>」</a:t>
            </a:r>
          </a:p>
        </p:txBody>
      </p:sp>
      <p:sp>
        <p:nvSpPr>
          <p:cNvPr id="8192" name="スライド番号プレースホルダー 8191">
            <a:extLst>
              <a:ext uri="{FF2B5EF4-FFF2-40B4-BE49-F238E27FC236}">
                <a16:creationId xmlns:a16="http://schemas.microsoft.com/office/drawing/2014/main" id="{96B0E318-EF0C-470C-BA5E-61E0CE71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922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7A8B0279-D6CC-49CB-ABDA-01B2CCE6DC68}"/>
              </a:ext>
            </a:extLst>
          </p:cNvPr>
          <p:cNvGrpSpPr/>
          <p:nvPr/>
        </p:nvGrpSpPr>
        <p:grpSpPr>
          <a:xfrm>
            <a:off x="2223290" y="1941860"/>
            <a:ext cx="3084558" cy="4726165"/>
            <a:chOff x="554763" y="1650004"/>
            <a:chExt cx="3084558" cy="472616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23B94AC-6535-4CCE-BB07-207367125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4" b="33037"/>
            <a:stretch/>
          </p:blipFill>
          <p:spPr>
            <a:xfrm>
              <a:off x="554763" y="2784848"/>
              <a:ext cx="3084558" cy="230632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308E999-E1ED-4A8A-A58A-37860D6AA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70" b="4213"/>
            <a:stretch/>
          </p:blipFill>
          <p:spPr>
            <a:xfrm>
              <a:off x="554763" y="4907280"/>
              <a:ext cx="3084558" cy="146888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DA085466-E1F0-4395-95A0-65ED28CF7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4" b="81628"/>
            <a:stretch/>
          </p:blipFill>
          <p:spPr>
            <a:xfrm>
              <a:off x="554763" y="1650004"/>
              <a:ext cx="3084558" cy="1270560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162807-3D18-49D5-ADBB-F230DCBF61FE}"/>
              </a:ext>
            </a:extLst>
          </p:cNvPr>
          <p:cNvSpPr txBox="1"/>
          <p:nvPr/>
        </p:nvSpPr>
        <p:spPr>
          <a:xfrm>
            <a:off x="325118" y="442205"/>
            <a:ext cx="711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５．研修場面</a:t>
            </a:r>
            <a:r>
              <a:rPr kumimoji="1" lang="ja-JP" altLang="en-US" sz="4400" dirty="0"/>
              <a:t>での基本操作</a:t>
            </a:r>
            <a:endParaRPr kumimoji="1" lang="en-US" altLang="ja-JP" sz="4400" dirty="0"/>
          </a:p>
          <a:p>
            <a:r>
              <a:rPr kumimoji="1" lang="ja-JP" altLang="en-US" sz="2800" dirty="0"/>
              <a:t>　　～スマホの場合～</a:t>
            </a:r>
            <a:endParaRPr kumimoji="1" lang="en-US" altLang="ja-JP" sz="28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4FF93EA-82DD-4DA8-8BE2-D9DA79198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89DF327-8AAF-4355-9B60-80DB08728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BC2D2D6-79F8-4F09-B603-C7C358771990}"/>
              </a:ext>
            </a:extLst>
          </p:cNvPr>
          <p:cNvSpPr/>
          <p:nvPr/>
        </p:nvSpPr>
        <p:spPr>
          <a:xfrm>
            <a:off x="2145399" y="6131380"/>
            <a:ext cx="3639239" cy="49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F5BEB0D-791B-4C05-AC86-37803828B562}"/>
              </a:ext>
            </a:extLst>
          </p:cNvPr>
          <p:cNvSpPr txBox="1"/>
          <p:nvPr/>
        </p:nvSpPr>
        <p:spPr>
          <a:xfrm>
            <a:off x="5779248" y="5688907"/>
            <a:ext cx="423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操作メニュー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※</a:t>
            </a:r>
            <a:r>
              <a:rPr kumimoji="1" lang="ja-JP" altLang="en-US" dirty="0"/>
              <a:t>画面をタップすると表示</a:t>
            </a:r>
            <a:endParaRPr kumimoji="1" lang="en-US" altLang="ja-JP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2D07CF78-5B12-4ED7-9BF5-4589848A6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4" t="50000" r="63000" b="35041"/>
          <a:stretch/>
        </p:blipFill>
        <p:spPr>
          <a:xfrm>
            <a:off x="284216" y="4146945"/>
            <a:ext cx="1861184" cy="1108621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99CCCBA-79A5-4D1E-B645-17C589864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1" t="43383" r="58778" b="50000"/>
          <a:stretch/>
        </p:blipFill>
        <p:spPr>
          <a:xfrm>
            <a:off x="5586648" y="3686359"/>
            <a:ext cx="1046481" cy="547767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476667B-7CFB-4048-9462-5595FF3275E4}"/>
              </a:ext>
            </a:extLst>
          </p:cNvPr>
          <p:cNvSpPr txBox="1"/>
          <p:nvPr/>
        </p:nvSpPr>
        <p:spPr>
          <a:xfrm>
            <a:off x="262578" y="5419807"/>
            <a:ext cx="488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>
                <a:solidFill>
                  <a:sysClr val="windowText" lastClr="000000"/>
                </a:solidFill>
              </a:rPr>
              <a:t>基本的に</a:t>
            </a:r>
            <a:endParaRPr kumimoji="1" lang="en-US" altLang="ja-JP" dirty="0"/>
          </a:p>
          <a:p>
            <a:r>
              <a:rPr kumimoji="1" lang="ja-JP" altLang="en-US">
                <a:solidFill>
                  <a:srgbClr val="FF0000"/>
                </a:solidFill>
              </a:rPr>
              <a:t>　マイク</a:t>
            </a:r>
            <a:r>
              <a:rPr kumimoji="1" lang="ja-JP" altLang="en-US"/>
              <a:t>は</a:t>
            </a:r>
            <a:r>
              <a:rPr kumimoji="1" lang="ja-JP" altLang="en-US">
                <a:solidFill>
                  <a:srgbClr val="FF0000"/>
                </a:solidFill>
              </a:rPr>
              <a:t>オフ</a:t>
            </a:r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CD0DFD8-8D13-49D3-9F0C-F07FDE9C9E6A}"/>
              </a:ext>
            </a:extLst>
          </p:cNvPr>
          <p:cNvSpPr txBox="1"/>
          <p:nvPr/>
        </p:nvSpPr>
        <p:spPr>
          <a:xfrm>
            <a:off x="5586648" y="4359865"/>
            <a:ext cx="4886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顔を表示したくないときは</a:t>
            </a:r>
            <a:endParaRPr kumimoji="1" lang="en-US" altLang="ja-JP" dirty="0"/>
          </a:p>
          <a:p>
            <a:r>
              <a:rPr kumimoji="1" lang="ja-JP" altLang="en-US" dirty="0"/>
              <a:t>　オフのままで</a:t>
            </a:r>
            <a:r>
              <a:rPr kumimoji="1" lang="en-US" altLang="ja-JP" dirty="0"/>
              <a:t>OK</a:t>
            </a:r>
          </a:p>
          <a:p>
            <a:r>
              <a:rPr kumimoji="1" lang="ja-JP" altLang="en-US" sz="1600" dirty="0"/>
              <a:t>（但し、</a:t>
            </a:r>
            <a:r>
              <a:rPr kumimoji="1" lang="ja-JP" altLang="en-US" sz="1600" dirty="0">
                <a:solidFill>
                  <a:srgbClr val="FF0000"/>
                </a:solidFill>
              </a:rPr>
              <a:t>顔出し指定の会議</a:t>
            </a:r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</a:rPr>
              <a:t>　・研修</a:t>
            </a:r>
            <a:r>
              <a:rPr kumimoji="1" lang="ja-JP" altLang="en-US" sz="1600" dirty="0"/>
              <a:t>ではオンに）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A407511-12DB-4E78-9E64-D91B96360BB7}"/>
              </a:ext>
            </a:extLst>
          </p:cNvPr>
          <p:cNvCxnSpPr>
            <a:cxnSpLocks/>
          </p:cNvCxnSpPr>
          <p:nvPr/>
        </p:nvCxnSpPr>
        <p:spPr>
          <a:xfrm flipV="1">
            <a:off x="3361477" y="4836418"/>
            <a:ext cx="2208288" cy="1294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AD7170B7-EF54-4CC9-956F-93A106A3A4D4}"/>
              </a:ext>
            </a:extLst>
          </p:cNvPr>
          <p:cNvCxnSpPr>
            <a:cxnSpLocks/>
          </p:cNvCxnSpPr>
          <p:nvPr/>
        </p:nvCxnSpPr>
        <p:spPr>
          <a:xfrm flipH="1" flipV="1">
            <a:off x="1751890" y="5105582"/>
            <a:ext cx="755005" cy="960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2590B1A-E9D1-4F0A-99CA-C47D512710F5}"/>
              </a:ext>
            </a:extLst>
          </p:cNvPr>
          <p:cNvSpPr/>
          <p:nvPr/>
        </p:nvSpPr>
        <p:spPr>
          <a:xfrm>
            <a:off x="8064418" y="75991"/>
            <a:ext cx="947502" cy="156654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スライド番号プレースホルダー 58">
            <a:extLst>
              <a:ext uri="{FF2B5EF4-FFF2-40B4-BE49-F238E27FC236}">
                <a16:creationId xmlns:a16="http://schemas.microsoft.com/office/drawing/2014/main" id="{42C33724-2CFB-41DD-A1F9-B01EADBC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98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2328B5-49CE-4610-B9AD-1969E0814CC6}"/>
              </a:ext>
            </a:extLst>
          </p:cNvPr>
          <p:cNvSpPr/>
          <p:nvPr/>
        </p:nvSpPr>
        <p:spPr>
          <a:xfrm>
            <a:off x="985520" y="2133599"/>
            <a:ext cx="7172960" cy="3596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2FDC76-0DD4-40C0-96DB-D602098439BF}"/>
              </a:ext>
            </a:extLst>
          </p:cNvPr>
          <p:cNvSpPr txBox="1"/>
          <p:nvPr/>
        </p:nvSpPr>
        <p:spPr>
          <a:xfrm>
            <a:off x="985520" y="1127760"/>
            <a:ext cx="7315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目次</a:t>
            </a:r>
            <a:endParaRPr kumimoji="1" lang="en-US" altLang="ja-JP" sz="4000" dirty="0"/>
          </a:p>
          <a:p>
            <a:endParaRPr kumimoji="1" lang="en-US" altLang="ja-JP" sz="4000" dirty="0"/>
          </a:p>
          <a:p>
            <a:r>
              <a:rPr kumimoji="1" lang="ja-JP" altLang="en-US" dirty="0"/>
              <a:t>・概要　　　　　　　　　　　　　　 　３ページ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・使用方法の説明　　　　　　　　 　　４～５ページ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　① 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の場合　　　　　　　　　　　６～１３ページ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　② スマホ・タブレットの場合　　　１４～２２ページ</a:t>
            </a:r>
            <a:endParaRPr kumimoji="1" lang="en-US" altLang="ja-JP" dirty="0"/>
          </a:p>
          <a:p>
            <a:r>
              <a:rPr kumimoji="1" lang="ja-JP" altLang="en-US" dirty="0"/>
              <a:t>　　</a:t>
            </a:r>
            <a:endParaRPr kumimoji="1" lang="en-US" altLang="ja-JP" dirty="0"/>
          </a:p>
          <a:p>
            <a:r>
              <a:rPr kumimoji="1" lang="ja-JP" altLang="en-US" dirty="0"/>
              <a:t>　　③ アプリから入る場合　　　　　　２３～２４ページ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・トラブル発生時の対応　</a:t>
            </a:r>
            <a:r>
              <a:rPr kumimoji="1" lang="en-US" altLang="ja-JP" dirty="0"/>
              <a:t>    </a:t>
            </a:r>
            <a:r>
              <a:rPr kumimoji="1" lang="ja-JP" altLang="en-US" dirty="0"/>
              <a:t>　　　  　　２５</a:t>
            </a:r>
            <a:r>
              <a:rPr kumimoji="1" lang="en-US" altLang="ja-JP" dirty="0"/>
              <a:t>〜</a:t>
            </a:r>
            <a:r>
              <a:rPr kumimoji="1" lang="ja-JP" altLang="en-US" dirty="0"/>
              <a:t>２６ページ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868D1CC-0E3C-46D5-AA68-6715793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2" name="Picture 2" descr="10件】福祉｜おすすめの画像 | パンフレット デザイン, デザイン, チラシ">
            <a:extLst>
              <a:ext uri="{FF2B5EF4-FFF2-40B4-BE49-F238E27FC236}">
                <a16:creationId xmlns:a16="http://schemas.microsoft.com/office/drawing/2014/main" id="{5900E7F2-A3A0-437D-8B09-81002F33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03" y="136524"/>
            <a:ext cx="1305838" cy="11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02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7A8B0279-D6CC-49CB-ABDA-01B2CCE6DC68}"/>
              </a:ext>
            </a:extLst>
          </p:cNvPr>
          <p:cNvGrpSpPr/>
          <p:nvPr/>
        </p:nvGrpSpPr>
        <p:grpSpPr>
          <a:xfrm>
            <a:off x="139839" y="1930285"/>
            <a:ext cx="3084558" cy="4726165"/>
            <a:chOff x="554763" y="1650004"/>
            <a:chExt cx="3084558" cy="472616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23B94AC-6535-4CCE-BB07-207367125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4" b="33037"/>
            <a:stretch/>
          </p:blipFill>
          <p:spPr>
            <a:xfrm>
              <a:off x="554763" y="2784848"/>
              <a:ext cx="3084558" cy="230632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308E999-E1ED-4A8A-A58A-37860D6AA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70" b="4213"/>
            <a:stretch/>
          </p:blipFill>
          <p:spPr>
            <a:xfrm>
              <a:off x="554763" y="4907280"/>
              <a:ext cx="3084558" cy="146888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DA085466-E1F0-4395-95A0-65ED28CF7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4" b="81628"/>
            <a:stretch/>
          </p:blipFill>
          <p:spPr>
            <a:xfrm>
              <a:off x="554763" y="1650004"/>
              <a:ext cx="3084558" cy="1270560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162807-3D18-49D5-ADBB-F230DCBF61FE}"/>
              </a:ext>
            </a:extLst>
          </p:cNvPr>
          <p:cNvSpPr txBox="1"/>
          <p:nvPr/>
        </p:nvSpPr>
        <p:spPr>
          <a:xfrm>
            <a:off x="325118" y="442205"/>
            <a:ext cx="711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６．名前の変更</a:t>
            </a:r>
            <a:endParaRPr kumimoji="1" lang="en-US" altLang="ja-JP" sz="4400" dirty="0"/>
          </a:p>
          <a:p>
            <a:r>
              <a:rPr kumimoji="1" lang="ja-JP" altLang="en-US" sz="2800" dirty="0"/>
              <a:t>　　～スマホの場合～</a:t>
            </a:r>
            <a:endParaRPr kumimoji="1" lang="en-US" altLang="ja-JP" sz="28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4FF93EA-82DD-4DA8-8BE2-D9DA79198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89DF327-8AAF-4355-9B60-80DB08728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BC2D2D6-79F8-4F09-B603-C7C358771990}"/>
              </a:ext>
            </a:extLst>
          </p:cNvPr>
          <p:cNvSpPr/>
          <p:nvPr/>
        </p:nvSpPr>
        <p:spPr>
          <a:xfrm>
            <a:off x="2048710" y="6119805"/>
            <a:ext cx="509287" cy="497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2590B1A-E9D1-4F0A-99CA-C47D512710F5}"/>
              </a:ext>
            </a:extLst>
          </p:cNvPr>
          <p:cNvSpPr/>
          <p:nvPr/>
        </p:nvSpPr>
        <p:spPr>
          <a:xfrm>
            <a:off x="8064418" y="75991"/>
            <a:ext cx="947502" cy="156654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スライド番号プレースホルダー 58">
            <a:extLst>
              <a:ext uri="{FF2B5EF4-FFF2-40B4-BE49-F238E27FC236}">
                <a16:creationId xmlns:a16="http://schemas.microsoft.com/office/drawing/2014/main" id="{42C33724-2CFB-41DD-A1F9-B01EADBC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FAE8EEC-0C07-A544-9C47-103ABDB82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69" y="1930286"/>
            <a:ext cx="3048054" cy="4687482"/>
          </a:xfrm>
          <a:prstGeom prst="rect">
            <a:avLst/>
          </a:prstGeom>
        </p:spPr>
      </p:pic>
      <p:sp>
        <p:nvSpPr>
          <p:cNvPr id="7" name="右矢印 6">
            <a:extLst>
              <a:ext uri="{FF2B5EF4-FFF2-40B4-BE49-F238E27FC236}">
                <a16:creationId xmlns:a16="http://schemas.microsoft.com/office/drawing/2014/main" id="{4294C8CD-8028-DF40-989D-530C67E9953C}"/>
              </a:ext>
            </a:extLst>
          </p:cNvPr>
          <p:cNvSpPr/>
          <p:nvPr/>
        </p:nvSpPr>
        <p:spPr>
          <a:xfrm>
            <a:off x="3250779" y="3906308"/>
            <a:ext cx="358815" cy="6239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F268201C-A3DD-D249-8DEE-1AC1C72C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78" y="2042681"/>
            <a:ext cx="622300" cy="6223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01ADA43-39D4-E74E-9FCD-CDF18DE7BA49}"/>
              </a:ext>
            </a:extLst>
          </p:cNvPr>
          <p:cNvSpPr txBox="1"/>
          <p:nvPr/>
        </p:nvSpPr>
        <p:spPr>
          <a:xfrm>
            <a:off x="6611347" y="2845594"/>
            <a:ext cx="2474777" cy="284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/>
              <a:t>「参加者」をタップ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「◯◯◯◯（自分）」</a:t>
            </a:r>
            <a:endParaRPr kumimoji="1" lang="en-US" altLang="ja-JP" dirty="0"/>
          </a:p>
          <a:p>
            <a:r>
              <a:rPr kumimoji="1" lang="ja-JP" altLang="en-US"/>
              <a:t>　　　　　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「名前の変更」</a:t>
            </a:r>
            <a:endParaRPr kumimoji="1" lang="en-US" altLang="ja-JP" dirty="0"/>
          </a:p>
          <a:p>
            <a:r>
              <a:rPr kumimoji="1" lang="ja-JP" altLang="en-US"/>
              <a:t>　　　　　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ご自身の名前を入力</a:t>
            </a:r>
            <a:endParaRPr kumimoji="1" lang="en-US" altLang="ja-JP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インク 1">
                <a:extLst>
                  <a:ext uri="{FF2B5EF4-FFF2-40B4-BE49-F238E27FC236}">
                    <a16:creationId xmlns:a16="http://schemas.microsoft.com/office/drawing/2014/main" id="{204D9A18-573C-CC43-B966-A93BD12AC2C3}"/>
                  </a:ext>
                </a:extLst>
              </p14:cNvPr>
              <p14:cNvContentPartPr/>
              <p14:nvPr/>
            </p14:nvContentPartPr>
            <p14:xfrm>
              <a:off x="3730721" y="2516113"/>
              <a:ext cx="367920" cy="569160"/>
            </p14:xfrm>
          </p:contentPart>
        </mc:Choice>
        <mc:Fallback xmlns="">
          <p:pic>
            <p:nvPicPr>
              <p:cNvPr id="2" name="インク 1">
                <a:extLst>
                  <a:ext uri="{FF2B5EF4-FFF2-40B4-BE49-F238E27FC236}">
                    <a16:creationId xmlns:a16="http://schemas.microsoft.com/office/drawing/2014/main" id="{204D9A18-573C-CC43-B966-A93BD12AC2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4721" y="2480473"/>
                <a:ext cx="439560" cy="64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07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D0A8BE1-E913-4275-B9FE-BA3465F0A313}"/>
              </a:ext>
            </a:extLst>
          </p:cNvPr>
          <p:cNvGrpSpPr/>
          <p:nvPr/>
        </p:nvGrpSpPr>
        <p:grpSpPr>
          <a:xfrm>
            <a:off x="732149" y="3166682"/>
            <a:ext cx="4775713" cy="3451001"/>
            <a:chOff x="732149" y="3166682"/>
            <a:chExt cx="4775713" cy="345100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D03E2BED-1D72-4F16-8BB2-25E276A9B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666" t="11625" r="5667" b="23905"/>
            <a:stretch/>
          </p:blipFill>
          <p:spPr>
            <a:xfrm>
              <a:off x="732149" y="3166682"/>
              <a:ext cx="4775713" cy="3451001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0DC1B16-C27B-44D8-BEC8-658135A2A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26" t="27810" r="25043" b="23568"/>
            <a:stretch/>
          </p:blipFill>
          <p:spPr>
            <a:xfrm>
              <a:off x="1986967" y="4393736"/>
              <a:ext cx="2298545" cy="86915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0A8069A-3165-435B-AB4B-CF92FB0B2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26" t="27810" r="25043" b="23568"/>
            <a:stretch/>
          </p:blipFill>
          <p:spPr>
            <a:xfrm>
              <a:off x="2661920" y="5831840"/>
              <a:ext cx="934720" cy="542888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162807-3D18-49D5-ADBB-F230DCBF61FE}"/>
              </a:ext>
            </a:extLst>
          </p:cNvPr>
          <p:cNvSpPr txBox="1"/>
          <p:nvPr/>
        </p:nvSpPr>
        <p:spPr>
          <a:xfrm>
            <a:off x="325118" y="442205"/>
            <a:ext cx="711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７．研修場面での基本操作</a:t>
            </a:r>
            <a:endParaRPr kumimoji="1" lang="en-US" altLang="ja-JP" sz="4400" dirty="0"/>
          </a:p>
          <a:p>
            <a:r>
              <a:rPr kumimoji="1" lang="ja-JP" altLang="en-US" sz="2800" dirty="0"/>
              <a:t>　　～タブレットの場合～</a:t>
            </a:r>
            <a:endParaRPr kumimoji="1" lang="en-US" altLang="ja-JP" sz="28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4FF93EA-82DD-4DA8-8BE2-D9DA79198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89DF327-8AAF-4355-9B60-80DB08728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D07CF78-5B12-4ED7-9BF5-4589848A6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4" t="50000" r="63000" b="35041"/>
          <a:stretch/>
        </p:blipFill>
        <p:spPr>
          <a:xfrm>
            <a:off x="5328110" y="1691935"/>
            <a:ext cx="1861184" cy="1108621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99CCCBA-79A5-4D1E-B645-17C589864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11" t="43383" r="58778" b="50000"/>
          <a:stretch/>
        </p:blipFill>
        <p:spPr>
          <a:xfrm>
            <a:off x="5638798" y="4618298"/>
            <a:ext cx="1046481" cy="547767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476667B-7CFB-4048-9462-5595FF3275E4}"/>
              </a:ext>
            </a:extLst>
          </p:cNvPr>
          <p:cNvSpPr txBox="1"/>
          <p:nvPr/>
        </p:nvSpPr>
        <p:spPr>
          <a:xfrm>
            <a:off x="5973476" y="2754064"/>
            <a:ext cx="37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>
                <a:solidFill>
                  <a:sysClr val="windowText" lastClr="000000"/>
                </a:solidFill>
              </a:rPr>
              <a:t>基本的に</a:t>
            </a:r>
            <a:r>
              <a:rPr kumimoji="1" lang="ja-JP" altLang="en-US">
                <a:solidFill>
                  <a:srgbClr val="FF0000"/>
                </a:solidFill>
              </a:rPr>
              <a:t>マイク</a:t>
            </a:r>
            <a:r>
              <a:rPr kumimoji="1" lang="ja-JP" altLang="en-US"/>
              <a:t>は</a:t>
            </a:r>
            <a:r>
              <a:rPr kumimoji="1" lang="ja-JP" altLang="en-US">
                <a:solidFill>
                  <a:srgbClr val="FF0000"/>
                </a:solidFill>
              </a:rPr>
              <a:t>オフ</a:t>
            </a:r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CD0DFD8-8D13-49D3-9F0C-F07FDE9C9E6A}"/>
              </a:ext>
            </a:extLst>
          </p:cNvPr>
          <p:cNvSpPr txBox="1"/>
          <p:nvPr/>
        </p:nvSpPr>
        <p:spPr>
          <a:xfrm>
            <a:off x="5543798" y="5215635"/>
            <a:ext cx="4886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顔を表示したくないときは</a:t>
            </a:r>
            <a:endParaRPr kumimoji="1" lang="en-US" altLang="ja-JP" dirty="0"/>
          </a:p>
          <a:p>
            <a:r>
              <a:rPr kumimoji="1" lang="ja-JP" altLang="en-US" dirty="0"/>
              <a:t>　オフのままで</a:t>
            </a:r>
            <a:r>
              <a:rPr kumimoji="1" lang="en-US" altLang="ja-JP" dirty="0"/>
              <a:t>OK</a:t>
            </a:r>
          </a:p>
          <a:p>
            <a:r>
              <a:rPr kumimoji="1" lang="ja-JP" altLang="en-US" sz="1600" dirty="0"/>
              <a:t>（但し、</a:t>
            </a:r>
            <a:r>
              <a:rPr kumimoji="1" lang="ja-JP" altLang="en-US" sz="1600" dirty="0">
                <a:solidFill>
                  <a:srgbClr val="FF0000"/>
                </a:solidFill>
              </a:rPr>
              <a:t>顔出し指定の会議</a:t>
            </a:r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</a:rPr>
              <a:t>　・研修</a:t>
            </a:r>
            <a:r>
              <a:rPr kumimoji="1" lang="ja-JP" altLang="en-US" sz="1600" dirty="0"/>
              <a:t>ではオンに）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A407511-12DB-4E78-9E64-D91B96360BB7}"/>
              </a:ext>
            </a:extLst>
          </p:cNvPr>
          <p:cNvCxnSpPr>
            <a:cxnSpLocks/>
          </p:cNvCxnSpPr>
          <p:nvPr/>
        </p:nvCxnSpPr>
        <p:spPr>
          <a:xfrm>
            <a:off x="4333012" y="3527236"/>
            <a:ext cx="1210786" cy="1192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AD7170B7-EF54-4CC9-956F-93A106A3A4D4}"/>
              </a:ext>
            </a:extLst>
          </p:cNvPr>
          <p:cNvCxnSpPr>
            <a:cxnSpLocks/>
          </p:cNvCxnSpPr>
          <p:nvPr/>
        </p:nvCxnSpPr>
        <p:spPr>
          <a:xfrm flipV="1">
            <a:off x="4026051" y="2519219"/>
            <a:ext cx="1063568" cy="784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2590B1A-E9D1-4F0A-99CA-C47D512710F5}"/>
              </a:ext>
            </a:extLst>
          </p:cNvPr>
          <p:cNvSpPr/>
          <p:nvPr/>
        </p:nvSpPr>
        <p:spPr>
          <a:xfrm flipH="1">
            <a:off x="7244080" y="314960"/>
            <a:ext cx="820338" cy="13275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BC2D2D6-79F8-4F09-B603-C7C358771990}"/>
              </a:ext>
            </a:extLst>
          </p:cNvPr>
          <p:cNvSpPr/>
          <p:nvPr/>
        </p:nvSpPr>
        <p:spPr>
          <a:xfrm>
            <a:off x="3262225" y="3166682"/>
            <a:ext cx="2376573" cy="524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0E842D-0966-4A75-B63F-6B77D5DF84D4}"/>
              </a:ext>
            </a:extLst>
          </p:cNvPr>
          <p:cNvSpPr txBox="1"/>
          <p:nvPr/>
        </p:nvSpPr>
        <p:spPr>
          <a:xfrm>
            <a:off x="5636424" y="3631941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操作メニュー</a:t>
            </a:r>
            <a:endParaRPr kumimoji="1" lang="en-US" altLang="ja-JP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349F95C2-1AB4-48EA-B8E0-0D24DF0C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72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162807-3D18-49D5-ADBB-F230DCBF61FE}"/>
              </a:ext>
            </a:extLst>
          </p:cNvPr>
          <p:cNvSpPr txBox="1"/>
          <p:nvPr/>
        </p:nvSpPr>
        <p:spPr>
          <a:xfrm>
            <a:off x="325118" y="442205"/>
            <a:ext cx="711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８．名前の変更</a:t>
            </a:r>
            <a:endParaRPr kumimoji="1" lang="en-US" altLang="ja-JP" sz="4400" dirty="0"/>
          </a:p>
          <a:p>
            <a:r>
              <a:rPr kumimoji="1" lang="ja-JP" altLang="en-US" sz="2800" dirty="0"/>
              <a:t>　　～タブレットの場合～</a:t>
            </a:r>
            <a:endParaRPr kumimoji="1" lang="en-US" altLang="ja-JP" sz="28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4FF93EA-82DD-4DA8-8BE2-D9DA7919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7437488" y="314960"/>
            <a:ext cx="549790" cy="101296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89DF327-8AAF-4355-9B60-80DB087280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8139678" y="314960"/>
            <a:ext cx="732802" cy="1012968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2590B1A-E9D1-4F0A-99CA-C47D512710F5}"/>
              </a:ext>
            </a:extLst>
          </p:cNvPr>
          <p:cNvSpPr/>
          <p:nvPr/>
        </p:nvSpPr>
        <p:spPr>
          <a:xfrm flipH="1">
            <a:off x="7244080" y="314960"/>
            <a:ext cx="820338" cy="13275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349F95C2-1AB4-48EA-B8E0-0D24DF0C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2B4AE8B-3F93-E04B-A84C-80C2C3B38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1" y="2141316"/>
            <a:ext cx="2923812" cy="4580160"/>
          </a:xfrm>
          <a:prstGeom prst="rect">
            <a:avLst/>
          </a:prstGeom>
        </p:spPr>
      </p:pic>
      <p:pic>
        <p:nvPicPr>
          <p:cNvPr id="6" name="図 5" descr="グラフィカル ユーザー インターフェイス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ADA546B6-7570-894C-ADF9-122832AB8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03" y="2141316"/>
            <a:ext cx="2923813" cy="458016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34C836D-A5F6-CA40-A019-C9C429965D65}"/>
              </a:ext>
            </a:extLst>
          </p:cNvPr>
          <p:cNvSpPr/>
          <p:nvPr/>
        </p:nvSpPr>
        <p:spPr>
          <a:xfrm>
            <a:off x="2581146" y="2141316"/>
            <a:ext cx="393548" cy="390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A0701460-82B6-DE49-A9EC-1658033E8042}"/>
                  </a:ext>
                </a:extLst>
              </p14:cNvPr>
              <p14:cNvContentPartPr/>
              <p14:nvPr/>
            </p14:nvContentPartPr>
            <p14:xfrm>
              <a:off x="1576203" y="3970153"/>
              <a:ext cx="214920" cy="29592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A0701460-82B6-DE49-A9EC-1658033E80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7563" y="3961153"/>
                <a:ext cx="2325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03333B19-F686-8D44-8732-E6746D309BE3}"/>
                  </a:ext>
                </a:extLst>
              </p14:cNvPr>
              <p14:cNvContentPartPr/>
              <p14:nvPr/>
            </p14:nvContentPartPr>
            <p14:xfrm>
              <a:off x="2649723" y="3927313"/>
              <a:ext cx="360" cy="36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03333B19-F686-8D44-8732-E6746D309BE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7083" y="386467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右矢印 36">
            <a:extLst>
              <a:ext uri="{FF2B5EF4-FFF2-40B4-BE49-F238E27FC236}">
                <a16:creationId xmlns:a16="http://schemas.microsoft.com/office/drawing/2014/main" id="{E6E50531-122E-6141-A43B-02E462F1A160}"/>
              </a:ext>
            </a:extLst>
          </p:cNvPr>
          <p:cNvSpPr/>
          <p:nvPr/>
        </p:nvSpPr>
        <p:spPr>
          <a:xfrm>
            <a:off x="3216054" y="3906308"/>
            <a:ext cx="358815" cy="6239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79AF364-916D-0242-9851-3D577DD4E8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78" y="2042681"/>
            <a:ext cx="622300" cy="62230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E8014DD-9BD5-ED4F-8A3F-8C0B5564A736}"/>
              </a:ext>
            </a:extLst>
          </p:cNvPr>
          <p:cNvSpPr txBox="1"/>
          <p:nvPr/>
        </p:nvSpPr>
        <p:spPr>
          <a:xfrm>
            <a:off x="6576622" y="2845594"/>
            <a:ext cx="2474777" cy="284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/>
              <a:t>「参加者」をタップ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「◯◯◯◯（自分）」</a:t>
            </a:r>
            <a:endParaRPr kumimoji="1" lang="en-US" altLang="ja-JP" dirty="0"/>
          </a:p>
          <a:p>
            <a:r>
              <a:rPr kumimoji="1" lang="ja-JP" altLang="en-US"/>
              <a:t>　　　　　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r>
              <a:rPr kumimoji="1" lang="ja-JP" altLang="en-US"/>
              <a:t>「名前の変更」</a:t>
            </a:r>
            <a:endParaRPr kumimoji="1" lang="en-US" altLang="ja-JP" dirty="0"/>
          </a:p>
          <a:p>
            <a:r>
              <a:rPr kumimoji="1" lang="ja-JP" altLang="en-US"/>
              <a:t>　　　　　をタップ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　　　↓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/>
              <a:t>　ご自身の名前を入力</a:t>
            </a:r>
            <a:endParaRPr kumimoji="1" lang="en-US" altLang="ja-JP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インク 15">
                <a:extLst>
                  <a:ext uri="{FF2B5EF4-FFF2-40B4-BE49-F238E27FC236}">
                    <a16:creationId xmlns:a16="http://schemas.microsoft.com/office/drawing/2014/main" id="{94EA3741-35BE-4D5E-9EAB-126C4B3BE50E}"/>
                  </a:ext>
                </a:extLst>
              </p14:cNvPr>
              <p14:cNvContentPartPr/>
              <p14:nvPr/>
            </p14:nvContentPartPr>
            <p14:xfrm>
              <a:off x="1260547" y="3925595"/>
              <a:ext cx="751680" cy="1011600"/>
            </p14:xfrm>
          </p:contentPart>
        </mc:Choice>
        <mc:Fallback xmlns="">
          <p:pic>
            <p:nvPicPr>
              <p:cNvPr id="16" name="インク 15">
                <a:extLst>
                  <a:ext uri="{FF2B5EF4-FFF2-40B4-BE49-F238E27FC236}">
                    <a16:creationId xmlns:a16="http://schemas.microsoft.com/office/drawing/2014/main" id="{94EA3741-35BE-4D5E-9EAB-126C4B3BE50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97547" y="3862595"/>
                <a:ext cx="87732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インク 25">
                <a:extLst>
                  <a:ext uri="{FF2B5EF4-FFF2-40B4-BE49-F238E27FC236}">
                    <a16:creationId xmlns:a16="http://schemas.microsoft.com/office/drawing/2014/main" id="{7036D3A6-E00A-E34E-BB45-0B14AF0F3523}"/>
                  </a:ext>
                </a:extLst>
              </p14:cNvPr>
              <p14:cNvContentPartPr/>
              <p14:nvPr/>
            </p14:nvContentPartPr>
            <p14:xfrm>
              <a:off x="4810803" y="4047553"/>
              <a:ext cx="52560" cy="730800"/>
            </p14:xfrm>
          </p:contentPart>
        </mc:Choice>
        <mc:Fallback xmlns="">
          <p:pic>
            <p:nvPicPr>
              <p:cNvPr id="26" name="インク 25">
                <a:extLst>
                  <a:ext uri="{FF2B5EF4-FFF2-40B4-BE49-F238E27FC236}">
                    <a16:creationId xmlns:a16="http://schemas.microsoft.com/office/drawing/2014/main" id="{7036D3A6-E00A-E34E-BB45-0B14AF0F35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48163" y="3984913"/>
                <a:ext cx="17820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インク 26">
                <a:extLst>
                  <a:ext uri="{FF2B5EF4-FFF2-40B4-BE49-F238E27FC236}">
                    <a16:creationId xmlns:a16="http://schemas.microsoft.com/office/drawing/2014/main" id="{F6A9C59F-4005-364D-8A17-127769B8A66C}"/>
                  </a:ext>
                </a:extLst>
              </p14:cNvPr>
              <p14:cNvContentPartPr/>
              <p14:nvPr/>
            </p14:nvContentPartPr>
            <p14:xfrm>
              <a:off x="5080083" y="3122353"/>
              <a:ext cx="360" cy="360"/>
            </p14:xfrm>
          </p:contentPart>
        </mc:Choice>
        <mc:Fallback xmlns="">
          <p:pic>
            <p:nvPicPr>
              <p:cNvPr id="27" name="インク 26">
                <a:extLst>
                  <a:ext uri="{FF2B5EF4-FFF2-40B4-BE49-F238E27FC236}">
                    <a16:creationId xmlns:a16="http://schemas.microsoft.com/office/drawing/2014/main" id="{F6A9C59F-4005-364D-8A17-127769B8A6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17083" y="3059353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113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DA039D-17C4-4570-95AB-C2EE77B9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アプリから入る場合（</a:t>
            </a:r>
            <a:r>
              <a:rPr kumimoji="1" lang="en-US" altLang="ja-JP" dirty="0"/>
              <a:t>PC</a:t>
            </a:r>
            <a:r>
              <a:rPr kumimoji="1" lang="ja-JP" altLang="en-US" dirty="0"/>
              <a:t>編）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094A4F-7409-4152-950B-AB05EAF9ACA0}"/>
              </a:ext>
            </a:extLst>
          </p:cNvPr>
          <p:cNvSpPr txBox="1"/>
          <p:nvPr/>
        </p:nvSpPr>
        <p:spPr>
          <a:xfrm>
            <a:off x="802640" y="1311489"/>
            <a:ext cx="70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招待メールに記載のミーティング</a:t>
            </a:r>
            <a:r>
              <a:rPr kumimoji="1" lang="en-US" altLang="ja-JP" dirty="0"/>
              <a:t>ID</a:t>
            </a:r>
            <a:r>
              <a:rPr kumimoji="1" lang="ja-JP" altLang="en-US" dirty="0"/>
              <a:t>、パスワードで入る方法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E73C49-87F5-450D-976D-90A14C680CEC}"/>
              </a:ext>
            </a:extLst>
          </p:cNvPr>
          <p:cNvSpPr txBox="1"/>
          <p:nvPr/>
        </p:nvSpPr>
        <p:spPr>
          <a:xfrm>
            <a:off x="2839720" y="5599606"/>
            <a:ext cx="6309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２．招待メールに記載の</a:t>
            </a:r>
            <a:r>
              <a:rPr kumimoji="1" lang="en-US" altLang="ja-JP" dirty="0"/>
              <a:t>ID</a:t>
            </a:r>
            <a:r>
              <a:rPr kumimoji="1" lang="ja-JP" altLang="en-US" dirty="0"/>
              <a:t>を入力</a:t>
            </a:r>
            <a:endParaRPr kumimoji="1" lang="en-US" altLang="ja-JP" dirty="0"/>
          </a:p>
          <a:p>
            <a:r>
              <a:rPr kumimoji="1" lang="ja-JP" altLang="en-US" sz="1600" dirty="0"/>
              <a:t>　</a:t>
            </a:r>
            <a:r>
              <a:rPr kumimoji="1" lang="en-US" altLang="ja-JP" sz="1600" dirty="0"/>
              <a:t>※</a:t>
            </a:r>
            <a:r>
              <a:rPr kumimoji="1" lang="ja-JP" altLang="en-US" sz="1600" dirty="0"/>
              <a:t>併せて名前とカメラ、オーディオ</a:t>
            </a:r>
            <a:endParaRPr kumimoji="1" lang="en-US" altLang="ja-JP" sz="1600" dirty="0"/>
          </a:p>
          <a:p>
            <a:r>
              <a:rPr kumimoji="1" lang="ja-JP" altLang="en-US" sz="1600" dirty="0"/>
              <a:t>　　の設定も行う。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60ECD5B-40D7-402F-9CBC-A769FF088301}"/>
              </a:ext>
            </a:extLst>
          </p:cNvPr>
          <p:cNvGrpSpPr/>
          <p:nvPr/>
        </p:nvGrpSpPr>
        <p:grpSpPr>
          <a:xfrm>
            <a:off x="5994400" y="2589210"/>
            <a:ext cx="2042161" cy="1227701"/>
            <a:chOff x="2773679" y="4361479"/>
            <a:chExt cx="2834641" cy="194027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A9217D8-DA20-44EE-87EF-CB7B2AF8F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556" t="64296" r="48444" b="21111"/>
            <a:stretch/>
          </p:blipFill>
          <p:spPr>
            <a:xfrm>
              <a:off x="2773679" y="5551172"/>
              <a:ext cx="2834641" cy="750578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76B8E1B-E679-4A47-B779-8BAEA7111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556" t="23037" r="48444" b="51564"/>
            <a:stretch/>
          </p:blipFill>
          <p:spPr>
            <a:xfrm>
              <a:off x="2773679" y="4361479"/>
              <a:ext cx="2834641" cy="1306428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3670A8F-CB87-4399-AD01-76405F8246EC}"/>
              </a:ext>
            </a:extLst>
          </p:cNvPr>
          <p:cNvGrpSpPr/>
          <p:nvPr/>
        </p:nvGrpSpPr>
        <p:grpSpPr>
          <a:xfrm>
            <a:off x="354330" y="2401059"/>
            <a:ext cx="4237990" cy="3007606"/>
            <a:chOff x="476251" y="2951502"/>
            <a:chExt cx="4237990" cy="3007606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4E1087DA-457F-429E-863C-AE228EB86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55" t="3284" r="15556" b="9802"/>
            <a:stretch/>
          </p:blipFill>
          <p:spPr>
            <a:xfrm>
              <a:off x="476251" y="2951502"/>
              <a:ext cx="4237990" cy="30076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4344E6C7-B1C3-4FC9-97B5-861B85E807D2}"/>
                </a:ext>
              </a:extLst>
            </p:cNvPr>
            <p:cNvSpPr/>
            <p:nvPr/>
          </p:nvSpPr>
          <p:spPr>
            <a:xfrm>
              <a:off x="1518920" y="3830320"/>
              <a:ext cx="756920" cy="74168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AFBC041-A3D8-42CE-8185-A61A50031395}"/>
              </a:ext>
            </a:extLst>
          </p:cNvPr>
          <p:cNvSpPr txBox="1"/>
          <p:nvPr/>
        </p:nvSpPr>
        <p:spPr>
          <a:xfrm>
            <a:off x="354330" y="1870250"/>
            <a:ext cx="630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１．ズームアプリを立ち上げ、</a:t>
            </a:r>
            <a:r>
              <a:rPr kumimoji="1" lang="en-US" altLang="ja-JP" dirty="0"/>
              <a:t>『</a:t>
            </a:r>
            <a:r>
              <a:rPr kumimoji="1" lang="ja-JP" altLang="en-US" dirty="0"/>
              <a:t>参加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をクリック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94B4A3F-4A2B-4F76-A04E-3AADD6B33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33" t="21654" r="34555" b="27778"/>
          <a:stretch/>
        </p:blipFill>
        <p:spPr>
          <a:xfrm>
            <a:off x="3653789" y="3658486"/>
            <a:ext cx="1981200" cy="1811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56A1800-ED36-46BD-AC28-701CFABC9CE6}"/>
              </a:ext>
            </a:extLst>
          </p:cNvPr>
          <p:cNvSpPr txBox="1"/>
          <p:nvPr/>
        </p:nvSpPr>
        <p:spPr>
          <a:xfrm>
            <a:off x="5828028" y="4000649"/>
            <a:ext cx="630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３．招待メールに記載の</a:t>
            </a:r>
            <a:endParaRPr kumimoji="1" lang="en-US" altLang="ja-JP" dirty="0"/>
          </a:p>
          <a:p>
            <a:r>
              <a:rPr kumimoji="1" lang="ja-JP" altLang="en-US" dirty="0"/>
              <a:t>　　パスワードを入力</a:t>
            </a:r>
            <a:endParaRPr kumimoji="1" lang="en-US" altLang="ja-JP" dirty="0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3A24BEAC-AD4B-4D7D-A945-1609E6477F88}"/>
              </a:ext>
            </a:extLst>
          </p:cNvPr>
          <p:cNvSpPr/>
          <p:nvPr/>
        </p:nvSpPr>
        <p:spPr>
          <a:xfrm rot="1915961">
            <a:off x="3025139" y="4205978"/>
            <a:ext cx="538480" cy="323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0ED1D5F7-72E4-47B9-8609-CA86232606A4}"/>
              </a:ext>
            </a:extLst>
          </p:cNvPr>
          <p:cNvSpPr/>
          <p:nvPr/>
        </p:nvSpPr>
        <p:spPr>
          <a:xfrm rot="19341657">
            <a:off x="5504416" y="3475388"/>
            <a:ext cx="538480" cy="323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スライド番号プレースホルダー 27">
            <a:extLst>
              <a:ext uri="{FF2B5EF4-FFF2-40B4-BE49-F238E27FC236}">
                <a16:creationId xmlns:a16="http://schemas.microsoft.com/office/drawing/2014/main" id="{50C660B3-4182-43DA-88D1-175B803F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648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E705BBB5-2236-4D16-A25B-2A8D0BD4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7858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アプリから入る場合</a:t>
            </a:r>
            <a:br>
              <a:rPr kumimoji="1" lang="en-US" altLang="ja-JP" dirty="0"/>
            </a:br>
            <a:r>
              <a:rPr kumimoji="1" lang="ja-JP" altLang="en-US" dirty="0"/>
              <a:t>（</a:t>
            </a:r>
            <a:r>
              <a:rPr lang="ja-JP" altLang="en-US" dirty="0"/>
              <a:t>スマホ編）</a:t>
            </a:r>
            <a:endParaRPr kumimoji="1" lang="ja-JP" altLang="en-US" dirty="0"/>
          </a:p>
        </p:txBody>
      </p:sp>
      <p:pic>
        <p:nvPicPr>
          <p:cNvPr id="17410" name="Picture 2" descr="テレワークを始める人に贈るZoomの使い方(5) スマホ/タブレット編｜上 ...">
            <a:extLst>
              <a:ext uri="{FF2B5EF4-FFF2-40B4-BE49-F238E27FC236}">
                <a16:creationId xmlns:a16="http://schemas.microsoft.com/office/drawing/2014/main" id="{D10A25D6-8BD0-4EDF-A216-D292F564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7" y="2793559"/>
            <a:ext cx="20518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794BED6-FD9E-4203-B284-30B624E9AAE3}"/>
              </a:ext>
            </a:extLst>
          </p:cNvPr>
          <p:cNvGrpSpPr/>
          <p:nvPr/>
        </p:nvGrpSpPr>
        <p:grpSpPr>
          <a:xfrm>
            <a:off x="3795712" y="2793559"/>
            <a:ext cx="1928018" cy="3429000"/>
            <a:chOff x="3733232" y="2103437"/>
            <a:chExt cx="1928018" cy="3429000"/>
          </a:xfrm>
        </p:grpSpPr>
        <p:pic>
          <p:nvPicPr>
            <p:cNvPr id="17412" name="Picture 4" descr="スマホでミーティングに参加する時… – ZOOM + a">
              <a:extLst>
                <a:ext uri="{FF2B5EF4-FFF2-40B4-BE49-F238E27FC236}">
                  <a16:creationId xmlns:a16="http://schemas.microsoft.com/office/drawing/2014/main" id="{A20CC872-733E-4E73-A515-1CBEA43ED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232" y="2103437"/>
              <a:ext cx="1928018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2DD353EE-FE84-4E13-885F-2FD5283699FB}"/>
                </a:ext>
              </a:extLst>
            </p:cNvPr>
            <p:cNvSpPr/>
            <p:nvPr/>
          </p:nvSpPr>
          <p:spPr>
            <a:xfrm>
              <a:off x="4509281" y="2997200"/>
              <a:ext cx="375920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ABB509A-6C96-44CD-ADF0-1B4A1A50B363}"/>
              </a:ext>
            </a:extLst>
          </p:cNvPr>
          <p:cNvGrpSpPr/>
          <p:nvPr/>
        </p:nvGrpSpPr>
        <p:grpSpPr>
          <a:xfrm>
            <a:off x="6659854" y="3829562"/>
            <a:ext cx="1761821" cy="1033780"/>
            <a:chOff x="6437299" y="2600960"/>
            <a:chExt cx="1761821" cy="103378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36B5BE1-9316-4FFD-B266-9231288F4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56" t="31235" r="54222" b="49507"/>
            <a:stretch/>
          </p:blipFill>
          <p:spPr>
            <a:xfrm>
              <a:off x="6522719" y="2644140"/>
              <a:ext cx="1672259" cy="990600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67FD5C4-FBD3-4152-9799-17BE7153E29F}"/>
                </a:ext>
              </a:extLst>
            </p:cNvPr>
            <p:cNvSpPr/>
            <p:nvPr/>
          </p:nvSpPr>
          <p:spPr>
            <a:xfrm>
              <a:off x="6437299" y="2600960"/>
              <a:ext cx="1761821" cy="102616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AD34D4-187D-4D4D-8D53-639427F95533}"/>
              </a:ext>
            </a:extLst>
          </p:cNvPr>
          <p:cNvSpPr txBox="1"/>
          <p:nvPr/>
        </p:nvSpPr>
        <p:spPr>
          <a:xfrm>
            <a:off x="3448731" y="1934754"/>
            <a:ext cx="63093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２．招待メールに記載の</a:t>
            </a:r>
            <a:r>
              <a:rPr kumimoji="1" lang="en-US" altLang="ja-JP" dirty="0"/>
              <a:t>ID</a:t>
            </a:r>
            <a:r>
              <a:rPr kumimoji="1" lang="ja-JP" altLang="en-US" dirty="0"/>
              <a:t>を入力</a:t>
            </a:r>
            <a:endParaRPr kumimoji="1" lang="en-US" altLang="ja-JP" dirty="0"/>
          </a:p>
          <a:p>
            <a:r>
              <a:rPr kumimoji="1" lang="ja-JP" altLang="en-US" sz="1600" dirty="0"/>
              <a:t>　</a:t>
            </a:r>
            <a:r>
              <a:rPr kumimoji="1" lang="en-US" altLang="ja-JP" sz="1600" dirty="0"/>
              <a:t>※</a:t>
            </a:r>
            <a:r>
              <a:rPr kumimoji="1" lang="ja-JP" altLang="en-US" sz="1600" dirty="0"/>
              <a:t>併せて名前とカメラ、オーディオの設定も行う。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51A6EE-26A0-4F49-8382-D1155DCD80CB}"/>
              </a:ext>
            </a:extLst>
          </p:cNvPr>
          <p:cNvSpPr txBox="1"/>
          <p:nvPr/>
        </p:nvSpPr>
        <p:spPr>
          <a:xfrm>
            <a:off x="363728" y="1968573"/>
            <a:ext cx="282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１．アプリを立ち上げ、</a:t>
            </a:r>
            <a:endParaRPr kumimoji="1" lang="en-US" altLang="ja-JP" dirty="0"/>
          </a:p>
          <a:p>
            <a:r>
              <a:rPr kumimoji="1" lang="en-US" altLang="ja-JP" dirty="0"/>
              <a:t>『</a:t>
            </a:r>
            <a:r>
              <a:rPr kumimoji="1" lang="ja-JP" altLang="en-US" dirty="0"/>
              <a:t>参加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をクリック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5F2822-18E1-4406-8A21-8E23987ACD29}"/>
              </a:ext>
            </a:extLst>
          </p:cNvPr>
          <p:cNvSpPr txBox="1"/>
          <p:nvPr/>
        </p:nvSpPr>
        <p:spPr>
          <a:xfrm>
            <a:off x="6163308" y="3112111"/>
            <a:ext cx="630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３．招待メールに記載の</a:t>
            </a:r>
            <a:endParaRPr kumimoji="1" lang="en-US" altLang="ja-JP" dirty="0"/>
          </a:p>
          <a:p>
            <a:r>
              <a:rPr kumimoji="1" lang="ja-JP" altLang="en-US" dirty="0"/>
              <a:t>　　パスワードを入力</a:t>
            </a:r>
            <a:endParaRPr kumimoji="1" lang="en-US" altLang="ja-JP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A03775FD-BBBF-4304-A062-7EFAFBADC430}"/>
              </a:ext>
            </a:extLst>
          </p:cNvPr>
          <p:cNvSpPr/>
          <p:nvPr/>
        </p:nvSpPr>
        <p:spPr>
          <a:xfrm>
            <a:off x="3025139" y="4205978"/>
            <a:ext cx="538480" cy="323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F981222F-1F17-4339-9838-0484445F0237}"/>
              </a:ext>
            </a:extLst>
          </p:cNvPr>
          <p:cNvSpPr/>
          <p:nvPr/>
        </p:nvSpPr>
        <p:spPr>
          <a:xfrm>
            <a:off x="5922552" y="4146175"/>
            <a:ext cx="538480" cy="323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81AEE31C-56CD-4389-B9AE-E35A02B7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674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970755D-7F69-4A08-AAC1-A13C37DC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トラブルシューティング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C163BB-3CFE-414A-BC26-E9131507485A}"/>
              </a:ext>
            </a:extLst>
          </p:cNvPr>
          <p:cNvSpPr txBox="1"/>
          <p:nvPr/>
        </p:nvSpPr>
        <p:spPr>
          <a:xfrm>
            <a:off x="455930" y="4739666"/>
            <a:ext cx="851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Ａ．下記マークのブラウザを使うか、</a:t>
            </a:r>
            <a:endParaRPr kumimoji="1" lang="en-US" altLang="ja-JP" sz="2400" dirty="0"/>
          </a:p>
          <a:p>
            <a:r>
              <a:rPr kumimoji="1" lang="ja-JP" altLang="en-US" sz="2400" dirty="0"/>
              <a:t>　　アプリを立ち上げて入り直してください（２３ページ）</a:t>
            </a:r>
            <a:endParaRPr kumimoji="1" lang="en-US" altLang="ja-JP" sz="2400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655A48A-BBF4-41C2-8E18-75D6F6EBAE34}"/>
              </a:ext>
            </a:extLst>
          </p:cNvPr>
          <p:cNvGrpSpPr/>
          <p:nvPr/>
        </p:nvGrpSpPr>
        <p:grpSpPr>
          <a:xfrm>
            <a:off x="902970" y="2440150"/>
            <a:ext cx="4451350" cy="1977700"/>
            <a:chOff x="894080" y="2333300"/>
            <a:chExt cx="4744720" cy="225552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8F68597-8E55-4DFE-956A-2EE8041F3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7" t="13753" r="39444" b="42395"/>
            <a:stretch/>
          </p:blipFill>
          <p:spPr>
            <a:xfrm>
              <a:off x="894080" y="2333300"/>
              <a:ext cx="4744720" cy="22555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75F55B9E-F020-4BA5-846B-4EB295529BA3}"/>
                </a:ext>
              </a:extLst>
            </p:cNvPr>
            <p:cNvCxnSpPr>
              <a:cxnSpLocks/>
            </p:cNvCxnSpPr>
            <p:nvPr/>
          </p:nvCxnSpPr>
          <p:spPr>
            <a:xfrm>
              <a:off x="1960880" y="3760780"/>
              <a:ext cx="26111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DF28A1-064B-4966-BC0F-55712696C0D3}"/>
              </a:ext>
            </a:extLst>
          </p:cNvPr>
          <p:cNvSpPr txBox="1"/>
          <p:nvPr/>
        </p:nvSpPr>
        <p:spPr>
          <a:xfrm>
            <a:off x="455930" y="1684297"/>
            <a:ext cx="851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Ｑ．サポートされていないブラウザを使っています。</a:t>
            </a:r>
            <a:endParaRPr kumimoji="1" lang="en-US" altLang="ja-JP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35CC39-5171-41F2-9259-F32E410F6D36}"/>
              </a:ext>
            </a:extLst>
          </p:cNvPr>
          <p:cNvSpPr txBox="1"/>
          <p:nvPr/>
        </p:nvSpPr>
        <p:spPr>
          <a:xfrm>
            <a:off x="5454650" y="2275654"/>
            <a:ext cx="3903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アプリをダウンロードして</a:t>
            </a:r>
            <a:endParaRPr kumimoji="1" lang="en-US" altLang="ja-JP" dirty="0"/>
          </a:p>
          <a:p>
            <a:r>
              <a:rPr kumimoji="1" lang="ja-JP" altLang="en-US" dirty="0"/>
              <a:t>　いない場合。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LINE</a:t>
            </a:r>
            <a:r>
              <a:rPr kumimoji="1" lang="ja-JP" altLang="en-US" dirty="0"/>
              <a:t>や一部のメールソフトで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をクリックした場合、</a:t>
            </a:r>
            <a:endParaRPr kumimoji="1" lang="en-US" altLang="ja-JP" dirty="0"/>
          </a:p>
          <a:p>
            <a:r>
              <a:rPr kumimoji="1" lang="ja-JP" altLang="en-US" dirty="0"/>
              <a:t>　まれに生じるエラーです。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</a:t>
            </a:r>
            <a:r>
              <a:rPr kumimoji="1" lang="en-US" altLang="ja-JP" dirty="0"/>
              <a:t>Microsoft</a:t>
            </a:r>
            <a:r>
              <a:rPr kumimoji="1" lang="ja-JP" altLang="en-US" dirty="0"/>
              <a:t> </a:t>
            </a:r>
            <a:r>
              <a:rPr kumimoji="1" lang="en-US" altLang="ja-JP" dirty="0"/>
              <a:t>Internet</a:t>
            </a:r>
            <a:r>
              <a:rPr kumimoji="1" lang="ja-JP" altLang="en-US" dirty="0"/>
              <a:t> </a:t>
            </a:r>
            <a:r>
              <a:rPr kumimoji="1" lang="en-US" altLang="ja-JP" dirty="0"/>
              <a:t>Explorer</a:t>
            </a:r>
            <a:r>
              <a:rPr kumimoji="1" lang="ja-JP" altLang="en-US" dirty="0"/>
              <a:t>は</a:t>
            </a:r>
            <a:endParaRPr kumimoji="1" lang="en-US" altLang="ja-JP" dirty="0"/>
          </a:p>
          <a:p>
            <a:r>
              <a:rPr kumimoji="1" lang="ja-JP" altLang="en-US" dirty="0"/>
              <a:t>サポートを終了しているので</a:t>
            </a:r>
            <a:endParaRPr kumimoji="1" lang="en-US" altLang="ja-JP" dirty="0"/>
          </a:p>
          <a:p>
            <a:r>
              <a:rPr kumimoji="1" lang="ja-JP" altLang="en-US" dirty="0"/>
              <a:t>利用できない場合があります。</a:t>
            </a:r>
            <a:endParaRPr kumimoji="1" lang="en-US" altLang="ja-JP" dirty="0"/>
          </a:p>
        </p:txBody>
      </p:sp>
      <p:pic>
        <p:nvPicPr>
          <p:cNvPr id="16386" name="Picture 2" descr="iPhone, AndroidのGoogleアプリ・Chrome・Safariの意味の違いとは？">
            <a:extLst>
              <a:ext uri="{FF2B5EF4-FFF2-40B4-BE49-F238E27FC236}">
                <a16:creationId xmlns:a16="http://schemas.microsoft.com/office/drawing/2014/main" id="{17C9CE9A-F647-427E-BDC2-6B890DB6A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0" r="13166"/>
          <a:stretch/>
        </p:blipFill>
        <p:spPr bwMode="auto">
          <a:xfrm>
            <a:off x="3679131" y="5792709"/>
            <a:ext cx="812801" cy="9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Phone, AndroidのGoogleアプリ・Chrome・Safariの意味の違いとは？">
            <a:extLst>
              <a:ext uri="{FF2B5EF4-FFF2-40B4-BE49-F238E27FC236}">
                <a16:creationId xmlns:a16="http://schemas.microsoft.com/office/drawing/2014/main" id="{3B6AE934-55A9-44E8-B449-292BC0E2B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52445"/>
          <a:stretch/>
        </p:blipFill>
        <p:spPr bwMode="auto">
          <a:xfrm>
            <a:off x="1526422" y="5792709"/>
            <a:ext cx="812802" cy="9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A5C6F63-5DCE-45AE-AB28-B3317412B242}"/>
              </a:ext>
            </a:extLst>
          </p:cNvPr>
          <p:cNvSpPr txBox="1"/>
          <p:nvPr/>
        </p:nvSpPr>
        <p:spPr>
          <a:xfrm>
            <a:off x="2339224" y="6347508"/>
            <a:ext cx="21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サファリ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4ED16B1-00C2-4054-B216-B027D62CD907}"/>
              </a:ext>
            </a:extLst>
          </p:cNvPr>
          <p:cNvSpPr txBox="1"/>
          <p:nvPr/>
        </p:nvSpPr>
        <p:spPr>
          <a:xfrm>
            <a:off x="4505881" y="6347508"/>
            <a:ext cx="21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グーグルクローム</a:t>
            </a:r>
          </a:p>
        </p:txBody>
      </p:sp>
      <p:pic>
        <p:nvPicPr>
          <p:cNvPr id="16390" name="Picture 6" descr="IE縛りへの対応～Windows10でInternet Explorerを使う方法 | マナビト">
            <a:extLst>
              <a:ext uri="{FF2B5EF4-FFF2-40B4-BE49-F238E27FC236}">
                <a16:creationId xmlns:a16="http://schemas.microsoft.com/office/drawing/2014/main" id="{B10881C7-0830-45A4-89E2-3C64BEC3E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5" t="20544" r="55667" b="39012"/>
          <a:stretch/>
        </p:blipFill>
        <p:spPr bwMode="auto">
          <a:xfrm>
            <a:off x="7164247" y="5879719"/>
            <a:ext cx="731520" cy="8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乗算記号 21">
            <a:extLst>
              <a:ext uri="{FF2B5EF4-FFF2-40B4-BE49-F238E27FC236}">
                <a16:creationId xmlns:a16="http://schemas.microsoft.com/office/drawing/2014/main" id="{9E42AC96-01CD-40A2-A301-4176C77C5948}"/>
              </a:ext>
            </a:extLst>
          </p:cNvPr>
          <p:cNvSpPr/>
          <p:nvPr/>
        </p:nvSpPr>
        <p:spPr>
          <a:xfrm>
            <a:off x="6964916" y="5769933"/>
            <a:ext cx="652662" cy="530124"/>
          </a:xfrm>
          <a:prstGeom prst="mathMultiply">
            <a:avLst>
              <a:gd name="adj1" fmla="val 66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F551593-2F80-4D54-A55D-5274A0B0C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6" y="158651"/>
            <a:ext cx="1366727" cy="1330960"/>
          </a:xfrm>
          <a:prstGeom prst="rect">
            <a:avLst/>
          </a:prstGeom>
        </p:spPr>
      </p:pic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4003F095-A3A8-44D8-8BDB-0AE382E5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924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ハウリング」の発生原因と抑制方法 | サウンドシステム設計 | TOA株式会社">
            <a:extLst>
              <a:ext uri="{FF2B5EF4-FFF2-40B4-BE49-F238E27FC236}">
                <a16:creationId xmlns:a16="http://schemas.microsoft.com/office/drawing/2014/main" id="{E60982E0-3773-4C81-BA29-E34D07A8C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3822"/>
          <a:stretch/>
        </p:blipFill>
        <p:spPr bwMode="auto">
          <a:xfrm>
            <a:off x="6155055" y="1847056"/>
            <a:ext cx="2822674" cy="20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147BCF-39D4-4B5F-BF7D-E6038CAE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トラブルシューティング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F595A8-D9BC-46C9-AEE8-4DD49E052E8D}"/>
              </a:ext>
            </a:extLst>
          </p:cNvPr>
          <p:cNvSpPr txBox="1"/>
          <p:nvPr/>
        </p:nvSpPr>
        <p:spPr>
          <a:xfrm>
            <a:off x="628650" y="2094805"/>
            <a:ext cx="85153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Ｑ．ハウリングしてしまう場合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　</a:t>
            </a:r>
            <a:r>
              <a:rPr kumimoji="1" lang="en-US" altLang="ja-JP" sz="2000" dirty="0"/>
              <a:t>※</a:t>
            </a:r>
            <a:r>
              <a:rPr kumimoji="1" lang="ja-JP" altLang="en-US" sz="2000" dirty="0"/>
              <a:t>カラオケや研修会場でまれに遭遇する、</a:t>
            </a:r>
            <a:endParaRPr kumimoji="1" lang="en-US" altLang="ja-JP" sz="2000" dirty="0"/>
          </a:p>
          <a:p>
            <a:r>
              <a:rPr kumimoji="1" lang="ja-JP" altLang="en-US" sz="2000" dirty="0"/>
              <a:t>　　あのキーンという音です。</a:t>
            </a:r>
            <a:endParaRPr kumimoji="1" lang="en-US" altLang="ja-JP" sz="2000" dirty="0"/>
          </a:p>
          <a:p>
            <a:r>
              <a:rPr kumimoji="1" lang="ja-JP" altLang="en-US" sz="2000" dirty="0"/>
              <a:t>　　これは、マイクとスピーカーがそれぞれの</a:t>
            </a:r>
            <a:endParaRPr kumimoji="1" lang="en-US" altLang="ja-JP" sz="2000" dirty="0"/>
          </a:p>
          <a:p>
            <a:r>
              <a:rPr kumimoji="1" lang="ja-JP" altLang="en-US" sz="2000" dirty="0"/>
              <a:t>　　音を拾ってしまうことで発生する症状です。</a:t>
            </a:r>
            <a:endParaRPr kumimoji="1" lang="en-US" altLang="ja-JP" sz="20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Ａ．対策</a:t>
            </a:r>
            <a:endParaRPr kumimoji="1" lang="en-US" altLang="ja-JP" sz="2400" dirty="0"/>
          </a:p>
          <a:p>
            <a:r>
              <a:rPr kumimoji="1" lang="ja-JP" altLang="en-US" sz="2400" dirty="0"/>
              <a:t>　１．同室（または近く）でログインする機器は</a:t>
            </a:r>
            <a:r>
              <a:rPr kumimoji="1" lang="en-US" altLang="ja-JP" sz="2400" dirty="0"/>
              <a:t>1</a:t>
            </a:r>
            <a:r>
              <a:rPr kumimoji="1" lang="ja-JP" altLang="en-US" sz="2400" dirty="0"/>
              <a:t>台のみ</a:t>
            </a:r>
            <a:endParaRPr kumimoji="1" lang="en-US" altLang="ja-JP" sz="2400" dirty="0"/>
          </a:p>
          <a:p>
            <a:r>
              <a:rPr kumimoji="1" lang="ja-JP" altLang="en-US" sz="2400" dirty="0"/>
              <a:t>　２．マイクをオフ（ミュート）にする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３．ヘッドセットを利用する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endParaRPr kumimoji="1" lang="en-US" altLang="ja-JP" sz="2400" dirty="0"/>
          </a:p>
        </p:txBody>
      </p:sp>
      <p:pic>
        <p:nvPicPr>
          <p:cNvPr id="15364" name="Picture 4" descr="アスクル】サンワサプライ マルチメディアPCヘッドセット/マイク搭載 ...">
            <a:extLst>
              <a:ext uri="{FF2B5EF4-FFF2-40B4-BE49-F238E27FC236}">
                <a16:creationId xmlns:a16="http://schemas.microsoft.com/office/drawing/2014/main" id="{DCACD129-F258-4E0A-8468-84B9DB2D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60" y="5459094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C3EE2A-12D1-4AF6-9516-EEF5EC30A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6" y="158651"/>
            <a:ext cx="1366727" cy="1330960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CC696321-18B6-43BA-A061-7D9206EB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78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8D6A5-3F51-4BA9-BB7A-ABEF6ADD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0288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ズームって何？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2D57DB-4016-4E45-A65B-47D937B32B02}"/>
              </a:ext>
            </a:extLst>
          </p:cNvPr>
          <p:cNvSpPr txBox="1"/>
          <p:nvPr/>
        </p:nvSpPr>
        <p:spPr>
          <a:xfrm>
            <a:off x="628650" y="2849424"/>
            <a:ext cx="8366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Zoom</a:t>
            </a:r>
            <a:r>
              <a:rPr kumimoji="1" lang="ja-JP" altLang="en-US" dirty="0"/>
              <a:t>とは、</a:t>
            </a:r>
            <a:r>
              <a:rPr kumimoji="1" lang="ja-JP" altLang="en-US" dirty="0">
                <a:solidFill>
                  <a:srgbClr val="FF0000"/>
                </a:solidFill>
              </a:rPr>
              <a:t>無料</a:t>
            </a:r>
            <a:r>
              <a:rPr kumimoji="1" lang="ja-JP" altLang="en-US" dirty="0"/>
              <a:t>で</a:t>
            </a:r>
            <a:r>
              <a:rPr kumimoji="1" lang="ja-JP" altLang="en-US">
                <a:solidFill>
                  <a:srgbClr val="FF0000"/>
                </a:solidFill>
              </a:rPr>
              <a:t>テレビ電話会議や研修</a:t>
            </a:r>
            <a:r>
              <a:rPr kumimoji="1" lang="ja-JP" altLang="en-US"/>
              <a:t>が</a:t>
            </a:r>
            <a:r>
              <a:rPr kumimoji="1" lang="ja-JP" altLang="en-US" dirty="0"/>
              <a:t>出来るアプリです。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招待されたミーティングに参加するだけであれば、</a:t>
            </a:r>
            <a:r>
              <a:rPr kumimoji="1" lang="ja-JP" altLang="en-US" dirty="0">
                <a:solidFill>
                  <a:srgbClr val="FF0000"/>
                </a:solidFill>
              </a:rPr>
              <a:t>アカウント作成不要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インターネット通信</a:t>
            </a:r>
            <a:r>
              <a:rPr kumimoji="1" lang="ja-JP" altLang="en-US" dirty="0"/>
              <a:t>が出来る環境（光回線、</a:t>
            </a:r>
            <a:r>
              <a:rPr kumimoji="1" lang="en-US" altLang="ja-JP" dirty="0"/>
              <a:t>Wi-Fi</a:t>
            </a:r>
            <a:r>
              <a:rPr kumimoji="1" lang="ja-JP" altLang="en-US" dirty="0"/>
              <a:t>、モバイルデータ通信等）</a:t>
            </a:r>
            <a:endParaRPr kumimoji="1" lang="en-US" altLang="ja-JP" dirty="0"/>
          </a:p>
          <a:p>
            <a:r>
              <a:rPr kumimoji="1" lang="ja-JP" altLang="en-US" dirty="0"/>
              <a:t>があれば、どこでも、誰とでも会話ができます。</a:t>
            </a:r>
            <a:endParaRPr kumimoji="1" lang="en-US" alt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012682D-AB65-4C66-BC27-DE441AA8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5" y="365126"/>
            <a:ext cx="2295525" cy="1990725"/>
          </a:xfrm>
          <a:prstGeom prst="rect">
            <a:avLst/>
          </a:prstGeom>
        </p:spPr>
      </p:pic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7132C90-A8A5-47DF-92AA-899A1C95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14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8D6A5-3F51-4BA9-BB7A-ABEF6ADD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2813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あなたの使用環境は？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2D57DB-4016-4E45-A65B-47D937B32B02}"/>
              </a:ext>
            </a:extLst>
          </p:cNvPr>
          <p:cNvSpPr txBox="1"/>
          <p:nvPr/>
        </p:nvSpPr>
        <p:spPr>
          <a:xfrm>
            <a:off x="994449" y="2441029"/>
            <a:ext cx="438959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□ 有線接続</a:t>
            </a:r>
            <a:endParaRPr kumimoji="1" lang="en-US" altLang="ja-JP" dirty="0"/>
          </a:p>
          <a:p>
            <a:r>
              <a:rPr kumimoji="1" lang="ja-JP" altLang="en-US" dirty="0"/>
              <a:t>（光回線など）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□ </a:t>
            </a:r>
            <a:r>
              <a:rPr kumimoji="1" lang="en-US" altLang="ja-JP" dirty="0"/>
              <a:t>Wi-Fi</a:t>
            </a:r>
          </a:p>
          <a:p>
            <a:r>
              <a:rPr kumimoji="1" lang="ja-JP" altLang="en-US" dirty="0"/>
              <a:t>（社内無線</a:t>
            </a:r>
            <a:r>
              <a:rPr kumimoji="1" lang="en-US" altLang="ja-JP" dirty="0"/>
              <a:t>Lan</a:t>
            </a:r>
            <a:r>
              <a:rPr kumimoji="1" lang="ja-JP" altLang="en-US" dirty="0"/>
              <a:t>、ポケット</a:t>
            </a:r>
            <a:r>
              <a:rPr kumimoji="1" lang="en-US" altLang="ja-JP" dirty="0"/>
              <a:t>Wi-Fi</a:t>
            </a:r>
            <a:r>
              <a:rPr kumimoji="1" lang="ja-JP" altLang="en-US" dirty="0"/>
              <a:t>など）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□ モバイルデータ通信</a:t>
            </a:r>
            <a:endParaRPr kumimoji="1" lang="en-US" altLang="ja-JP" dirty="0"/>
          </a:p>
          <a:p>
            <a:r>
              <a:rPr kumimoji="1" lang="ja-JP" altLang="en-US" dirty="0"/>
              <a:t>（</a:t>
            </a:r>
            <a:r>
              <a:rPr kumimoji="1" lang="en-US" altLang="ja-JP" dirty="0" err="1"/>
              <a:t>docomo</a:t>
            </a:r>
            <a:r>
              <a:rPr kumimoji="1" lang="ja-JP" altLang="en-US" dirty="0"/>
              <a:t>・</a:t>
            </a:r>
            <a:r>
              <a:rPr kumimoji="1" lang="en-US" altLang="ja-JP" dirty="0"/>
              <a:t>au</a:t>
            </a:r>
            <a:r>
              <a:rPr kumimoji="1" lang="ja-JP" altLang="en-US" dirty="0"/>
              <a:t>・</a:t>
            </a:r>
            <a:r>
              <a:rPr kumimoji="1" lang="en-US" altLang="ja-JP" dirty="0" err="1"/>
              <a:t>softbank</a:t>
            </a:r>
            <a:r>
              <a:rPr kumimoji="1" lang="ja-JP" altLang="en-US" dirty="0"/>
              <a:t>など）</a:t>
            </a:r>
            <a:endParaRPr kumimoji="1" lang="en-US" altLang="ja-JP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ED2E75F-D0B4-4A3B-BEFA-90F6C30958F3}"/>
              </a:ext>
            </a:extLst>
          </p:cNvPr>
          <p:cNvGrpSpPr/>
          <p:nvPr/>
        </p:nvGrpSpPr>
        <p:grpSpPr>
          <a:xfrm>
            <a:off x="5220202" y="3268534"/>
            <a:ext cx="1931926" cy="945839"/>
            <a:chOff x="5974057" y="3880902"/>
            <a:chExt cx="2433935" cy="1354204"/>
          </a:xfrm>
        </p:grpSpPr>
        <p:pic>
          <p:nvPicPr>
            <p:cNvPr id="12290" name="Picture 2" descr="NURO 光で利用できる2つのWi-Fi｜ONUと開通までのポケットWi-Fi | NURO 光">
              <a:extLst>
                <a:ext uri="{FF2B5EF4-FFF2-40B4-BE49-F238E27FC236}">
                  <a16:creationId xmlns:a16="http://schemas.microsoft.com/office/drawing/2014/main" id="{81D2F313-37E3-490F-9071-5DADB3159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057" y="3880902"/>
              <a:ext cx="619730" cy="46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CFD38582-9FC6-46F3-AC52-B5A285CFD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246" t="38048" r="541"/>
            <a:stretch/>
          </p:blipFill>
          <p:spPr>
            <a:xfrm>
              <a:off x="7016072" y="3895390"/>
              <a:ext cx="1391920" cy="1339716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505C87C-B6D8-422D-B5A7-C37ED57F5982}"/>
              </a:ext>
            </a:extLst>
          </p:cNvPr>
          <p:cNvGrpSpPr/>
          <p:nvPr/>
        </p:nvGrpSpPr>
        <p:grpSpPr>
          <a:xfrm>
            <a:off x="5149655" y="4376885"/>
            <a:ext cx="702222" cy="772820"/>
            <a:chOff x="1692240" y="5253344"/>
            <a:chExt cx="884694" cy="110648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89BFA55-70A1-4F01-A3FA-7919BB771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1" t="51792" r="22183"/>
            <a:stretch/>
          </p:blipFill>
          <p:spPr>
            <a:xfrm>
              <a:off x="1692240" y="5402441"/>
              <a:ext cx="519622" cy="957387"/>
            </a:xfrm>
            <a:prstGeom prst="rect">
              <a:avLst/>
            </a:prstGeom>
          </p:spPr>
        </p:pic>
        <p:pic>
          <p:nvPicPr>
            <p:cNvPr id="14" name="Picture 2" descr="NURO 光で利用できる2つのWi-Fi｜ONUと開通までのポケットWi-Fi | NURO 光">
              <a:extLst>
                <a:ext uri="{FF2B5EF4-FFF2-40B4-BE49-F238E27FC236}">
                  <a16:creationId xmlns:a16="http://schemas.microsoft.com/office/drawing/2014/main" id="{6953F912-B4D3-43FF-8034-A9CC17772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8" t="13142" b="31016"/>
            <a:stretch/>
          </p:blipFill>
          <p:spPr bwMode="auto">
            <a:xfrm rot="18610043">
              <a:off x="2213695" y="5188296"/>
              <a:ext cx="298191" cy="428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E82A01A-AA39-4617-9720-391EB3D5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48" r="541"/>
          <a:stretch/>
        </p:blipFill>
        <p:spPr>
          <a:xfrm>
            <a:off x="3988470" y="2057151"/>
            <a:ext cx="2051016" cy="95693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DE9707-E5AB-43AB-B4BC-8E3C604A0A7B}"/>
              </a:ext>
            </a:extLst>
          </p:cNvPr>
          <p:cNvSpPr txBox="1"/>
          <p:nvPr/>
        </p:nvSpPr>
        <p:spPr>
          <a:xfrm>
            <a:off x="2917050" y="1425647"/>
            <a:ext cx="559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事前に</a:t>
            </a:r>
            <a:r>
              <a:rPr kumimoji="1" lang="ja-JP" altLang="en-US" dirty="0">
                <a:solidFill>
                  <a:srgbClr val="FF0000"/>
                </a:solidFill>
              </a:rPr>
              <a:t>契約内容を確認</a:t>
            </a:r>
            <a:r>
              <a:rPr kumimoji="1" lang="ja-JP" altLang="en-US" dirty="0"/>
              <a:t>することをおススメします。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5C8F056-AA83-4436-9675-41EE480E0D91}"/>
              </a:ext>
            </a:extLst>
          </p:cNvPr>
          <p:cNvSpPr txBox="1"/>
          <p:nvPr/>
        </p:nvSpPr>
        <p:spPr>
          <a:xfrm>
            <a:off x="1070929" y="5698047"/>
            <a:ext cx="74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ちなみに、</a:t>
            </a:r>
            <a:r>
              <a:rPr kumimoji="1" lang="en-US" altLang="ja-JP" dirty="0"/>
              <a:t>Zoom</a:t>
            </a:r>
            <a:r>
              <a:rPr kumimoji="1" lang="ja-JP" altLang="en-US" dirty="0"/>
              <a:t>のデータ通信料は、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>
                <a:solidFill>
                  <a:srgbClr val="FF0000"/>
                </a:solidFill>
              </a:rPr>
              <a:t>YouTube</a:t>
            </a:r>
            <a:r>
              <a:rPr kumimoji="1" lang="ja-JP" altLang="en-US" dirty="0"/>
              <a:t>動画視聴（標準画質）の</a:t>
            </a:r>
            <a:r>
              <a:rPr kumimoji="1" lang="ja-JP" altLang="en-US" dirty="0">
                <a:solidFill>
                  <a:srgbClr val="FF0000"/>
                </a:solidFill>
              </a:rPr>
              <a:t>半分～</a:t>
            </a:r>
            <a:r>
              <a:rPr kumimoji="1" lang="en-US" altLang="ja-JP" dirty="0">
                <a:solidFill>
                  <a:srgbClr val="FF0000"/>
                </a:solidFill>
              </a:rPr>
              <a:t>2/3</a:t>
            </a:r>
            <a:r>
              <a:rPr kumimoji="1" lang="ja-JP" altLang="en-US" dirty="0">
                <a:solidFill>
                  <a:srgbClr val="FF0000"/>
                </a:solidFill>
              </a:rPr>
              <a:t>程度</a:t>
            </a:r>
            <a:r>
              <a:rPr kumimoji="1" lang="ja-JP" altLang="en-US" dirty="0"/>
              <a:t>といわれています。</a:t>
            </a:r>
            <a:endParaRPr kumimoji="1" lang="en-US" altLang="ja-JP" dirty="0"/>
          </a:p>
        </p:txBody>
      </p:sp>
      <p:sp>
        <p:nvSpPr>
          <p:cNvPr id="29" name="スライド番号プレースホルダー 28">
            <a:extLst>
              <a:ext uri="{FF2B5EF4-FFF2-40B4-BE49-F238E27FC236}">
                <a16:creationId xmlns:a16="http://schemas.microsoft.com/office/drawing/2014/main" id="{51FFC4C8-C68E-43EF-BAAD-8D0071A7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78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44905DC-6688-4D7F-8A28-53C11270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51792" r="22183"/>
          <a:stretch/>
        </p:blipFill>
        <p:spPr>
          <a:xfrm>
            <a:off x="4011738" y="1711960"/>
            <a:ext cx="1120524" cy="20645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22FA09-EE27-4F99-97B6-A29099ADA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363276" y="1935480"/>
            <a:ext cx="2552645" cy="22563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3E7F7B2-8B5C-4FC2-B198-053C2C368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t="51792"/>
          <a:stretch/>
        </p:blipFill>
        <p:spPr>
          <a:xfrm>
            <a:off x="6400800" y="1935480"/>
            <a:ext cx="1493520" cy="206452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157A92-3982-4D37-AE66-D0042D1E4FA5}"/>
              </a:ext>
            </a:extLst>
          </p:cNvPr>
          <p:cNvSpPr txBox="1"/>
          <p:nvPr/>
        </p:nvSpPr>
        <p:spPr>
          <a:xfrm>
            <a:off x="518160" y="4338320"/>
            <a:ext cx="232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パソコンを使う場合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➡　６ページへ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EB4B6A-2BF5-4376-A83A-3A99A38FADF6}"/>
              </a:ext>
            </a:extLst>
          </p:cNvPr>
          <p:cNvSpPr txBox="1"/>
          <p:nvPr/>
        </p:nvSpPr>
        <p:spPr>
          <a:xfrm>
            <a:off x="3601720" y="4338320"/>
            <a:ext cx="232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スマホを使う場合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➡　１４ページへ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4DBB76-D198-45B9-986E-0FFAF177F333}"/>
              </a:ext>
            </a:extLst>
          </p:cNvPr>
          <p:cNvSpPr txBox="1"/>
          <p:nvPr/>
        </p:nvSpPr>
        <p:spPr>
          <a:xfrm>
            <a:off x="6197602" y="4338320"/>
            <a:ext cx="252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タブレットを使う場合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ja-JP" altLang="en-US"/>
              <a:t>➡　１４ページ</a:t>
            </a:r>
            <a:r>
              <a:rPr kumimoji="1" lang="ja-JP" altLang="en-US" dirty="0"/>
              <a:t>へ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D38A1772-72B9-40CD-89F8-6240E3C3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2813"/>
            <a:ext cx="7886700" cy="1325563"/>
          </a:xfrm>
        </p:spPr>
        <p:txBody>
          <a:bodyPr/>
          <a:lstStyle/>
          <a:p>
            <a:r>
              <a:rPr lang="ja-JP" altLang="en-US" dirty="0"/>
              <a:t>どのツール</a:t>
            </a:r>
            <a:r>
              <a:rPr kumimoji="1" lang="ja-JP" altLang="en-US" dirty="0"/>
              <a:t>を使いますか？</a:t>
            </a: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1B206F4A-0658-4BD0-959F-27CE1C00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85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C960B-2579-475D-B554-AF0982E5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① 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で</a:t>
            </a:r>
            <a:r>
              <a:rPr kumimoji="1" lang="en-US" altLang="ja-JP" dirty="0"/>
              <a:t>Zoom</a:t>
            </a:r>
            <a:r>
              <a:rPr lang="ja-JP" altLang="en-US" dirty="0"/>
              <a:t>に参加する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F16CC0-37F7-46A9-B92A-22BC894D4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45" y="2248974"/>
            <a:ext cx="5079558" cy="4243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014699-4AE6-4461-871A-14DEF9FA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20" y="2248974"/>
            <a:ext cx="2295525" cy="1990725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7D1AFA-1625-4AF0-94B4-0F47503D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07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37DA82B-EC1B-44CB-8742-94DC17BF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DED6B6-0AD5-463B-BC62-EA8AC69B220D}"/>
              </a:ext>
            </a:extLst>
          </p:cNvPr>
          <p:cNvSpPr txBox="1"/>
          <p:nvPr/>
        </p:nvSpPr>
        <p:spPr>
          <a:xfrm>
            <a:off x="325119" y="442205"/>
            <a:ext cx="653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１．</a:t>
            </a:r>
            <a:r>
              <a:rPr kumimoji="1" lang="ja-JP" altLang="en-US" sz="4400" dirty="0"/>
              <a:t>招待メールの確認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965CA1-E9A2-4F8A-A40D-3C0CBB481259}"/>
              </a:ext>
            </a:extLst>
          </p:cNvPr>
          <p:cNvSpPr txBox="1"/>
          <p:nvPr/>
        </p:nvSpPr>
        <p:spPr>
          <a:xfrm>
            <a:off x="5448515" y="5343846"/>
            <a:ext cx="263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URL</a:t>
            </a:r>
            <a:r>
              <a:rPr kumimoji="1" lang="ja-JP" altLang="en-US" sz="2400" dirty="0"/>
              <a:t>をクリック</a:t>
            </a:r>
            <a:endParaRPr kumimoji="1" lang="en-US" altLang="ja-JP" sz="2400" dirty="0"/>
          </a:p>
          <a:p>
            <a:r>
              <a:rPr kumimoji="1" lang="ja-JP" altLang="en-US" sz="2400" dirty="0"/>
              <a:t>　➡　手順３へ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FEBC406-678E-454E-8C6A-E623DF410060}"/>
              </a:ext>
            </a:extLst>
          </p:cNvPr>
          <p:cNvGrpSpPr/>
          <p:nvPr/>
        </p:nvGrpSpPr>
        <p:grpSpPr>
          <a:xfrm>
            <a:off x="325119" y="1676399"/>
            <a:ext cx="5171440" cy="4198685"/>
            <a:chOff x="233680" y="1425253"/>
            <a:chExt cx="5984446" cy="476479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314236B-4B3B-4481-AD41-A5098E115934}"/>
                </a:ext>
              </a:extLst>
            </p:cNvPr>
            <p:cNvGrpSpPr/>
            <p:nvPr/>
          </p:nvGrpSpPr>
          <p:grpSpPr>
            <a:xfrm>
              <a:off x="233680" y="1425253"/>
              <a:ext cx="5984446" cy="4764792"/>
              <a:chOff x="233680" y="1425253"/>
              <a:chExt cx="5984446" cy="4764792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67FDCA97-3EA8-4B21-A385-53C14F5B3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2333" t="23239" r="10222" b="9605"/>
              <a:stretch/>
            </p:blipFill>
            <p:spPr>
              <a:xfrm>
                <a:off x="233680" y="1425253"/>
                <a:ext cx="5984446" cy="4764792"/>
              </a:xfrm>
              <a:prstGeom prst="rect">
                <a:avLst/>
              </a:prstGeom>
            </p:spPr>
          </p:pic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2BC834A1-5A84-4B62-AA3A-3C14D6E82D89}"/>
                  </a:ext>
                </a:extLst>
              </p:cNvPr>
              <p:cNvSpPr/>
              <p:nvPr/>
            </p:nvSpPr>
            <p:spPr>
              <a:xfrm>
                <a:off x="1107440" y="1889759"/>
                <a:ext cx="3149600" cy="162560"/>
              </a:xfrm>
              <a:prstGeom prst="rect">
                <a:avLst/>
              </a:prstGeom>
              <a:solidFill>
                <a:schemeClr val="bg2">
                  <a:alpha val="9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0A44A1A9-D462-4505-99E1-EC4BE7EAC507}"/>
                  </a:ext>
                </a:extLst>
              </p:cNvPr>
              <p:cNvSpPr/>
              <p:nvPr/>
            </p:nvSpPr>
            <p:spPr>
              <a:xfrm>
                <a:off x="1920240" y="4886961"/>
                <a:ext cx="3596640" cy="16255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9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 dirty="0"/>
              </a:p>
            </p:txBody>
          </p:sp>
        </p:grp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A8DCA29-19E6-4A95-9A71-624C3938DFF0}"/>
                </a:ext>
              </a:extLst>
            </p:cNvPr>
            <p:cNvSpPr/>
            <p:nvPr/>
          </p:nvSpPr>
          <p:spPr>
            <a:xfrm>
              <a:off x="325119" y="4805682"/>
              <a:ext cx="5730240" cy="3047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E85DAED0-CFEE-474B-8E18-9572EEB326BA}"/>
                </a:ext>
              </a:extLst>
            </p:cNvPr>
            <p:cNvSpPr/>
            <p:nvPr/>
          </p:nvSpPr>
          <p:spPr>
            <a:xfrm>
              <a:off x="325119" y="5263127"/>
              <a:ext cx="2166415" cy="7033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B870E8E-3178-41DD-A96C-79E947B249D3}"/>
              </a:ext>
            </a:extLst>
          </p:cNvPr>
          <p:cNvSpPr txBox="1"/>
          <p:nvPr/>
        </p:nvSpPr>
        <p:spPr>
          <a:xfrm>
            <a:off x="921026" y="5961236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ミーティング</a:t>
            </a:r>
            <a:r>
              <a:rPr kumimoji="1" lang="en-US" altLang="ja-JP" dirty="0"/>
              <a:t>ID</a:t>
            </a:r>
            <a:r>
              <a:rPr kumimoji="1" lang="ja-JP" altLang="en-US" dirty="0"/>
              <a:t>とパスコード</a:t>
            </a:r>
            <a:endParaRPr kumimoji="1" lang="en-US" altLang="ja-JP" dirty="0"/>
          </a:p>
          <a:p>
            <a:r>
              <a:rPr kumimoji="1" lang="ja-JP" altLang="en-US" dirty="0"/>
              <a:t>　での参加方法は２０ページへ</a:t>
            </a:r>
          </a:p>
        </p:txBody>
      </p:sp>
      <p:sp>
        <p:nvSpPr>
          <p:cNvPr id="34" name="矢印: 上 33">
            <a:extLst>
              <a:ext uri="{FF2B5EF4-FFF2-40B4-BE49-F238E27FC236}">
                <a16:creationId xmlns:a16="http://schemas.microsoft.com/office/drawing/2014/main" id="{92CCD019-FA39-42AF-8DF4-41D6E8B189B3}"/>
              </a:ext>
            </a:extLst>
          </p:cNvPr>
          <p:cNvSpPr/>
          <p:nvPr/>
        </p:nvSpPr>
        <p:spPr>
          <a:xfrm rot="18659760" flipH="1">
            <a:off x="5280359" y="5016700"/>
            <a:ext cx="336309" cy="33045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:a16="http://schemas.microsoft.com/office/drawing/2014/main" id="{76770ECF-A6A7-406E-ADC0-CC600573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CE17860-68C7-D945-B836-38E0973A8AFC}"/>
              </a:ext>
            </a:extLst>
          </p:cNvPr>
          <p:cNvSpPr/>
          <p:nvPr/>
        </p:nvSpPr>
        <p:spPr>
          <a:xfrm>
            <a:off x="734866" y="2486968"/>
            <a:ext cx="1811566" cy="143246"/>
          </a:xfrm>
          <a:prstGeom prst="rect">
            <a:avLst/>
          </a:prstGeom>
          <a:solidFill>
            <a:schemeClr val="bg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01915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37C0340-0B04-47B6-AA34-7369B7BB2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40" t="23615" r="26515" b="13466"/>
          <a:stretch/>
        </p:blipFill>
        <p:spPr>
          <a:xfrm>
            <a:off x="466118" y="2163915"/>
            <a:ext cx="6148041" cy="45008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7DA82B-EC1B-44CB-8742-94DC17BFB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DED6B6-0AD5-463B-BC62-EA8AC69B220D}"/>
              </a:ext>
            </a:extLst>
          </p:cNvPr>
          <p:cNvSpPr txBox="1"/>
          <p:nvPr/>
        </p:nvSpPr>
        <p:spPr>
          <a:xfrm>
            <a:off x="325118" y="442205"/>
            <a:ext cx="93167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２．</a:t>
            </a:r>
            <a:r>
              <a:rPr kumimoji="1" lang="en-US" altLang="ja-JP" sz="4400" dirty="0"/>
              <a:t>Zoom</a:t>
            </a:r>
            <a:r>
              <a:rPr kumimoji="1" lang="ja-JP" altLang="en-US" sz="4400" dirty="0"/>
              <a:t>の立ち上げ</a:t>
            </a:r>
            <a:endParaRPr kumimoji="1" lang="en-US" altLang="ja-JP" sz="4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※</a:t>
            </a:r>
            <a:r>
              <a:rPr kumimoji="1" lang="ja-JP" altLang="en-US" sz="2400" u="sng" dirty="0"/>
              <a:t>初めて使う場合</a:t>
            </a:r>
            <a:r>
              <a:rPr kumimoji="1" lang="ja-JP" altLang="en-US" sz="2400" dirty="0"/>
              <a:t>、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　又は、</a:t>
            </a:r>
            <a:r>
              <a:rPr kumimoji="1" lang="en-US" altLang="ja-JP" sz="2400" dirty="0"/>
              <a:t>zoom</a:t>
            </a:r>
            <a:r>
              <a:rPr kumimoji="1" lang="ja-JP" altLang="en-US" sz="2400" dirty="0"/>
              <a:t>アプリ未インストールの場合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E92D116-38C9-4B42-B49D-70F89506F6D4}"/>
              </a:ext>
            </a:extLst>
          </p:cNvPr>
          <p:cNvGrpSpPr/>
          <p:nvPr/>
        </p:nvGrpSpPr>
        <p:grpSpPr>
          <a:xfrm>
            <a:off x="6322117" y="2972066"/>
            <a:ext cx="2639003" cy="1726585"/>
            <a:chOff x="5902960" y="2388215"/>
            <a:chExt cx="3139439" cy="133302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7670777-E25F-4769-B507-C02C86FF773B}"/>
                </a:ext>
              </a:extLst>
            </p:cNvPr>
            <p:cNvSpPr txBox="1"/>
            <p:nvPr/>
          </p:nvSpPr>
          <p:spPr>
            <a:xfrm>
              <a:off x="6007156" y="2520910"/>
              <a:ext cx="30352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招待メールの</a:t>
              </a:r>
              <a:r>
                <a:rPr kumimoji="1" lang="en-US" altLang="ja-JP" dirty="0"/>
                <a:t>URL</a:t>
              </a:r>
              <a:r>
                <a:rPr kumimoji="1" lang="ja-JP" altLang="en-US" dirty="0"/>
                <a:t>を</a:t>
              </a:r>
              <a:endParaRPr kumimoji="1" lang="en-US" altLang="ja-JP" dirty="0"/>
            </a:p>
            <a:p>
              <a:r>
                <a:rPr kumimoji="1" lang="ja-JP" altLang="en-US" dirty="0"/>
                <a:t>クリックすると、</a:t>
              </a:r>
              <a:endParaRPr kumimoji="1" lang="en-US" altLang="ja-JP" dirty="0"/>
            </a:p>
            <a:p>
              <a:r>
                <a:rPr kumimoji="1" lang="ja-JP" altLang="en-US" dirty="0"/>
                <a:t>アプリのインストール</a:t>
              </a:r>
              <a:endParaRPr kumimoji="1" lang="en-US" altLang="ja-JP" dirty="0"/>
            </a:p>
            <a:p>
              <a:r>
                <a:rPr kumimoji="1" lang="ja-JP" altLang="en-US" dirty="0"/>
                <a:t>が始まります。</a:t>
              </a:r>
            </a:p>
          </p:txBody>
        </p:sp>
        <p:sp>
          <p:nvSpPr>
            <p:cNvPr id="7" name="吹き出し: 角を丸めた四角形 6">
              <a:extLst>
                <a:ext uri="{FF2B5EF4-FFF2-40B4-BE49-F238E27FC236}">
                  <a16:creationId xmlns:a16="http://schemas.microsoft.com/office/drawing/2014/main" id="{EB5E4CFE-7BB0-4363-B13F-11CC17117BCE}"/>
                </a:ext>
              </a:extLst>
            </p:cNvPr>
            <p:cNvSpPr/>
            <p:nvPr/>
          </p:nvSpPr>
          <p:spPr>
            <a:xfrm>
              <a:off x="5902960" y="2388215"/>
              <a:ext cx="3139439" cy="1188720"/>
            </a:xfrm>
            <a:prstGeom prst="wedgeRoundRectCallout">
              <a:avLst>
                <a:gd name="adj1" fmla="val -36700"/>
                <a:gd name="adj2" fmla="val 66774"/>
                <a:gd name="adj3" fmla="val 16667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E42BB06-ABEA-44F9-9884-EA042F88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C1B31E-C7EC-402D-97CA-734A35FBE4FE}"/>
              </a:ext>
            </a:extLst>
          </p:cNvPr>
          <p:cNvSpPr txBox="1"/>
          <p:nvPr/>
        </p:nvSpPr>
        <p:spPr>
          <a:xfrm>
            <a:off x="5735377" y="6125518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手順４へ</a:t>
            </a:r>
          </a:p>
        </p:txBody>
      </p:sp>
    </p:spTree>
    <p:extLst>
      <p:ext uri="{BB962C8B-B14F-4D97-AF65-F5344CB8AC3E}">
        <p14:creationId xmlns:p14="http://schemas.microsoft.com/office/powerpoint/2010/main" val="303378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37DA82B-EC1B-44CB-8742-94DC17BF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b="47312"/>
          <a:stretch/>
        </p:blipFill>
        <p:spPr>
          <a:xfrm>
            <a:off x="7465117" y="228600"/>
            <a:ext cx="1353764" cy="11966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DED6B6-0AD5-463B-BC62-EA8AC69B220D}"/>
              </a:ext>
            </a:extLst>
          </p:cNvPr>
          <p:cNvSpPr txBox="1"/>
          <p:nvPr/>
        </p:nvSpPr>
        <p:spPr>
          <a:xfrm>
            <a:off x="325118" y="442205"/>
            <a:ext cx="93167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/>
              <a:t>３．</a:t>
            </a:r>
            <a:r>
              <a:rPr kumimoji="1" lang="en-US" altLang="ja-JP" sz="4400" dirty="0"/>
              <a:t>Zoom</a:t>
            </a:r>
            <a:r>
              <a:rPr kumimoji="1" lang="ja-JP" altLang="en-US" sz="4400" dirty="0"/>
              <a:t>の立ち上げ</a:t>
            </a:r>
            <a:endParaRPr kumimoji="1" lang="en-US" altLang="ja-JP" sz="4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※</a:t>
            </a:r>
            <a:r>
              <a:rPr kumimoji="1" lang="ja-JP" altLang="en-US" sz="2400" u="sng" dirty="0"/>
              <a:t>２回目以降</a:t>
            </a:r>
            <a:r>
              <a:rPr kumimoji="1" lang="ja-JP" altLang="en-US" sz="2400" dirty="0"/>
              <a:t>、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　又は、</a:t>
            </a:r>
            <a:r>
              <a:rPr kumimoji="1" lang="en-US" altLang="ja-JP" sz="2400" dirty="0"/>
              <a:t>zoom</a:t>
            </a:r>
            <a:r>
              <a:rPr kumimoji="1" lang="ja-JP" altLang="en-US" sz="2400" dirty="0"/>
              <a:t>アプリインストール済の場合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56C490-3EE8-435C-8DBE-1860C725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8" t="18296" r="34645" b="12761"/>
          <a:stretch/>
        </p:blipFill>
        <p:spPr>
          <a:xfrm>
            <a:off x="126303" y="2385848"/>
            <a:ext cx="6162711" cy="373967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E92D116-38C9-4B42-B49D-70F89506F6D4}"/>
              </a:ext>
            </a:extLst>
          </p:cNvPr>
          <p:cNvGrpSpPr/>
          <p:nvPr/>
        </p:nvGrpSpPr>
        <p:grpSpPr>
          <a:xfrm>
            <a:off x="6240837" y="2576166"/>
            <a:ext cx="2903163" cy="1945034"/>
            <a:chOff x="5902960" y="2405027"/>
            <a:chExt cx="3139439" cy="1188720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7670777-E25F-4769-B507-C02C86FF773B}"/>
                </a:ext>
              </a:extLst>
            </p:cNvPr>
            <p:cNvSpPr txBox="1"/>
            <p:nvPr/>
          </p:nvSpPr>
          <p:spPr>
            <a:xfrm>
              <a:off x="6007156" y="2520910"/>
              <a:ext cx="3035243" cy="923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左の画面になったら、</a:t>
              </a:r>
              <a:endParaRPr kumimoji="1" lang="en-US" altLang="ja-JP" dirty="0"/>
            </a:p>
            <a:p>
              <a:endParaRPr kumimoji="1" lang="en-US" altLang="ja-JP" sz="1000" dirty="0"/>
            </a:p>
            <a:p>
              <a:r>
                <a:rPr kumimoji="1" lang="en-US" altLang="ja-JP" dirty="0"/>
                <a:t>【Zoom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Meetings</a:t>
              </a:r>
              <a:r>
                <a:rPr kumimoji="1" lang="ja-JP" altLang="en-US" dirty="0"/>
                <a:t>を開く</a:t>
              </a:r>
              <a:r>
                <a:rPr kumimoji="1" lang="en-US" altLang="ja-JP" dirty="0"/>
                <a:t>】</a:t>
              </a:r>
            </a:p>
            <a:p>
              <a:r>
                <a:rPr kumimoji="1" lang="ja-JP" altLang="en-US" dirty="0"/>
                <a:t>　をクリック！</a:t>
              </a:r>
              <a:endParaRPr kumimoji="1" lang="en-US" altLang="ja-JP" dirty="0"/>
            </a:p>
            <a:p>
              <a:endParaRPr kumimoji="1" lang="en-US" altLang="ja-JP" dirty="0"/>
            </a:p>
            <a:p>
              <a:r>
                <a:rPr kumimoji="1" lang="ja-JP" altLang="en-US" dirty="0"/>
                <a:t>アプリが立ち上がります。</a:t>
              </a:r>
            </a:p>
          </p:txBody>
        </p:sp>
        <p:sp>
          <p:nvSpPr>
            <p:cNvPr id="7" name="吹き出し: 角を丸めた四角形 6">
              <a:extLst>
                <a:ext uri="{FF2B5EF4-FFF2-40B4-BE49-F238E27FC236}">
                  <a16:creationId xmlns:a16="http://schemas.microsoft.com/office/drawing/2014/main" id="{EB5E4CFE-7BB0-4363-B13F-11CC17117BCE}"/>
                </a:ext>
              </a:extLst>
            </p:cNvPr>
            <p:cNvSpPr/>
            <p:nvPr/>
          </p:nvSpPr>
          <p:spPr>
            <a:xfrm>
              <a:off x="5902960" y="2405027"/>
              <a:ext cx="3139439" cy="1188720"/>
            </a:xfrm>
            <a:prstGeom prst="wedgeRoundRectCallout">
              <a:avLst>
                <a:gd name="adj1" fmla="val -36700"/>
                <a:gd name="adj2" fmla="val 61179"/>
                <a:gd name="adj3" fmla="val 16667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501B60C-AFAF-4869-865B-F470B75C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72F7-1851-40E0-AD4B-CD718D8A33F9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BCA430-91C4-46FE-8054-53266740A8F0}"/>
              </a:ext>
            </a:extLst>
          </p:cNvPr>
          <p:cNvSpPr txBox="1"/>
          <p:nvPr/>
        </p:nvSpPr>
        <p:spPr>
          <a:xfrm>
            <a:off x="5735377" y="6125518"/>
            <a:ext cx="263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➡　手順４へ</a:t>
            </a:r>
          </a:p>
        </p:txBody>
      </p:sp>
    </p:spTree>
    <p:extLst>
      <p:ext uri="{BB962C8B-B14F-4D97-AF65-F5344CB8AC3E}">
        <p14:creationId xmlns:p14="http://schemas.microsoft.com/office/powerpoint/2010/main" val="1912691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1263</Words>
  <Application>Microsoft Office PowerPoint</Application>
  <PresentationFormat>画面に合わせる (4:3)</PresentationFormat>
  <Paragraphs>239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游ゴシック</vt:lpstr>
      <vt:lpstr>Arial</vt:lpstr>
      <vt:lpstr>Arial Black</vt:lpstr>
      <vt:lpstr>Calibri</vt:lpstr>
      <vt:lpstr>Calibri Light</vt:lpstr>
      <vt:lpstr>Office テーマ</vt:lpstr>
      <vt:lpstr>Zoom研修会 簡易マニュアル</vt:lpstr>
      <vt:lpstr>PowerPoint プレゼンテーション</vt:lpstr>
      <vt:lpstr>ズームって何？</vt:lpstr>
      <vt:lpstr>あなたの使用環境は？</vt:lpstr>
      <vt:lpstr>どのツールを使いますか？</vt:lpstr>
      <vt:lpstr>① PCでZoomに参加する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② スマホやタブレットで       Zoomに参加する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アプリから入る場合（PC編）</vt:lpstr>
      <vt:lpstr>アプリから入る場合 （スマホ編）</vt:lpstr>
      <vt:lpstr>トラブルシューティング</vt:lpstr>
      <vt:lpstr>トラブルシューティング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Zoom研修会 簡易マニュアル</dc:title>
  <dc:creator>中村幸枝</dc:creator>
  <cp:lastModifiedBy>四條畷荘</cp:lastModifiedBy>
  <cp:revision>4</cp:revision>
  <cp:lastPrinted>2021-02-22T01:31:21Z</cp:lastPrinted>
  <dcterms:modified xsi:type="dcterms:W3CDTF">2021-03-12T02:27:13Z</dcterms:modified>
</cp:coreProperties>
</file>