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 Id="rId5"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notesMasterIdLst>
    <p:notesMasterId r:id="rId9"/>
  </p:notesMasterIdLst>
  <p:handoutMasterIdLst>
    <p:handoutMasterId r:id="rId10"/>
  </p:handoutMasterIdLst>
  <p:sldIdLst>
    <p:sldId id="258" r:id="rId5"/>
    <p:sldId id="260" r:id="rId6"/>
    <p:sldId id="259" r:id="rId7"/>
    <p:sldId id="261" r:id="rId8"/>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168423"/>
    <a:srgbClr val="FFCCFF"/>
    <a:srgbClr val="FF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0" d="100"/>
          <a:sy n="70" d="100"/>
        </p:scale>
        <p:origin x="1830" y="-1224"/>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4.xml" />
  <Relationship Id="rId13" Type="http://schemas.openxmlformats.org/officeDocument/2006/relationships/theme" Target="theme/theme1.xml" />
  <Relationship Id="rId3" Type="http://schemas.openxmlformats.org/officeDocument/2006/relationships/customXml" Target="../customXml/item3.xml" />
  <Relationship Id="rId7" Type="http://schemas.openxmlformats.org/officeDocument/2006/relationships/slide" Target="slides/slide3.xml" />
  <Relationship Id="rId12" Type="http://schemas.openxmlformats.org/officeDocument/2006/relationships/viewProps" Target="viewProps.xml" />
  <Relationship Id="rId2" Type="http://schemas.openxmlformats.org/officeDocument/2006/relationships/customXml" Target="../customXml/item2.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presProps" Target="presProps.xml" />
  <Relationship Id="rId5" Type="http://schemas.openxmlformats.org/officeDocument/2006/relationships/slide" Target="slides/slide1.xml" />
  <Relationship Id="rId10" Type="http://schemas.openxmlformats.org/officeDocument/2006/relationships/handoutMaster" Target="handoutMasters/handoutMaster1.xml" />
  <Relationship Id="rId4" Type="http://schemas.openxmlformats.org/officeDocument/2006/relationships/slideMaster" Target="slideMasters/slideMaster1.xml" />
  <Relationship Id="rId9" Type="http://schemas.openxmlformats.org/officeDocument/2006/relationships/notesMaster" Target="notesMasters/notesMaster1.xml" />
  <Relationship Id="rId14" Type="http://schemas.openxmlformats.org/officeDocument/2006/relationships/tableStyles" Target="tableStyles.xml" />
</Relationships>
</file>

<file path=ppt/drawings/_rels/vmlDrawing1.vml.rels>&#65279;<?xml version="1.0" encoding="utf-8" standalone="yes"?>
<Relationships xmlns="http://schemas.openxmlformats.org/package/2006/relationships">
  <Relationship Id="rId1" Type="http://schemas.openxmlformats.org/officeDocument/2006/relationships/image" Target="../media/image4.wmf" />
</Relationships>
</file>

<file path=ppt/drawings/_rels/vmlDrawing2.vml.rels>&#65279;<?xml version="1.0" encoding="utf-8" standalone="yes"?>
<Relationships xmlns="http://schemas.openxmlformats.org/package/2006/relationships">
  <Relationship Id="rId3" Type="http://schemas.openxmlformats.org/officeDocument/2006/relationships/image" Target="../media/image7.wmf" />
  <Relationship Id="rId2" Type="http://schemas.openxmlformats.org/officeDocument/2006/relationships/image" Target="../media/image6.wmf" />
  <Relationship Id="rId1" Type="http://schemas.openxmlformats.org/officeDocument/2006/relationships/image" Target="../media/image5.wmf" />
</Relationships>
</file>

<file path=ppt/drawings/_rels/vmlDrawing3.vml.rels>&#65279;<?xml version="1.0" encoding="utf-8" standalone="yes"?>
<Relationships xmlns="http://schemas.openxmlformats.org/package/2006/relationships">
  <Relationship Id="rId1" Type="http://schemas.openxmlformats.org/officeDocument/2006/relationships/image" Target="../media/image11.wmf"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190" cy="498662"/>
          </a:xfrm>
          <a:prstGeom prst="rect">
            <a:avLst/>
          </a:prstGeom>
        </p:spPr>
        <p:txBody>
          <a:bodyPr vert="horz" lIns="93221" tIns="46610" rIns="93221" bIns="4661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385" y="0"/>
            <a:ext cx="2949190" cy="498662"/>
          </a:xfrm>
          <a:prstGeom prst="rect">
            <a:avLst/>
          </a:prstGeom>
        </p:spPr>
        <p:txBody>
          <a:bodyPr vert="horz" lIns="93221" tIns="46610" rIns="93221" bIns="46610" rtlCol="0"/>
          <a:lstStyle>
            <a:lvl1pPr algn="r">
              <a:defRPr sz="1200"/>
            </a:lvl1pPr>
          </a:lstStyle>
          <a:p>
            <a:fld id="{E1DABC65-6ABA-4340-B48E-B25432BBE7A8}" type="datetimeFigureOut">
              <a:rPr kumimoji="1" lang="ja-JP" altLang="en-US" smtClean="0"/>
              <a:t>2021/11/5</a:t>
            </a:fld>
            <a:endParaRPr kumimoji="1" lang="ja-JP" altLang="en-US"/>
          </a:p>
        </p:txBody>
      </p:sp>
      <p:sp>
        <p:nvSpPr>
          <p:cNvPr id="4" name="フッター プレースホルダー 3"/>
          <p:cNvSpPr>
            <a:spLocks noGrp="1"/>
          </p:cNvSpPr>
          <p:nvPr>
            <p:ph type="ftr" sz="quarter" idx="2"/>
          </p:nvPr>
        </p:nvSpPr>
        <p:spPr>
          <a:xfrm>
            <a:off x="2" y="9440676"/>
            <a:ext cx="2949190" cy="498662"/>
          </a:xfrm>
          <a:prstGeom prst="rect">
            <a:avLst/>
          </a:prstGeom>
        </p:spPr>
        <p:txBody>
          <a:bodyPr vert="horz" lIns="93221" tIns="46610" rIns="93221" bIns="4661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385" y="9440676"/>
            <a:ext cx="2949190" cy="498662"/>
          </a:xfrm>
          <a:prstGeom prst="rect">
            <a:avLst/>
          </a:prstGeom>
        </p:spPr>
        <p:txBody>
          <a:bodyPr vert="horz" lIns="93221" tIns="46610" rIns="93221" bIns="46610" rtlCol="0" anchor="b"/>
          <a:lstStyle>
            <a:lvl1pPr algn="r">
              <a:defRPr sz="1200"/>
            </a:lvl1pPr>
          </a:lstStyle>
          <a:p>
            <a:fld id="{500DB11B-9841-42E4-9F73-6DB5D64C0C85}" type="slidenum">
              <a:rPr kumimoji="1" lang="ja-JP" altLang="en-US" smtClean="0"/>
              <a:t>‹#›</a:t>
            </a:fld>
            <a:endParaRPr kumimoji="1" lang="ja-JP" altLang="en-US"/>
          </a:p>
        </p:txBody>
      </p:sp>
    </p:spTree>
    <p:extLst>
      <p:ext uri="{BB962C8B-B14F-4D97-AF65-F5344CB8AC3E}">
        <p14:creationId xmlns:p14="http://schemas.microsoft.com/office/powerpoint/2010/main" val="340675285"/>
      </p:ext>
    </p:extLst>
  </p:cSld>
  <p:clrMap bg1="lt1" tx1="dk1" bg2="lt2" tx2="dk2" accent1="accent1" accent2="accent2" accent3="accent3" accent4="accent4" accent5="accent5" accent6="accent6" hlink="hlink" folHlink="folHlink"/>
  <p:hf hdr="0" ftr="0" dt="0"/>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8320225-4D28-4628-9795-C2B2E8AEB9C7}" type="datetimeFigureOut">
              <a:rPr kumimoji="1" lang="ja-JP" altLang="en-US" smtClean="0"/>
              <a:t>2021/11/5</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1FDC842-9583-47B5-9FA7-18E727BC814D}" type="slidenum">
              <a:rPr kumimoji="1" lang="ja-JP" altLang="en-US" smtClean="0"/>
              <a:t>‹#›</a:t>
            </a:fld>
            <a:endParaRPr kumimoji="1" lang="ja-JP" altLang="en-US"/>
          </a:p>
        </p:txBody>
      </p:sp>
    </p:spTree>
    <p:extLst>
      <p:ext uri="{BB962C8B-B14F-4D97-AF65-F5344CB8AC3E}">
        <p14:creationId xmlns:p14="http://schemas.microsoft.com/office/powerpoint/2010/main" val="3947990751"/>
      </p:ext>
    </p:extLst>
  </p:cSld>
  <p:clrMap bg1="lt1" tx1="dk1" bg2="lt2" tx2="dk2" accent1="accent1" accent2="accent2" accent3="accent3" accent4="accent4" accent5="accent5" accent6="accent6" hlink="hlink" folHlink="folHlink"/>
  <p:hf hdr="0" ftr="0" dt="0"/>
  <p:notesStyle>
    <a:lvl1pPr marL="0" algn="l" defTabSz="839876" rtl="0" eaLnBrk="1" latinLnBrk="0" hangingPunct="1">
      <a:defRPr kumimoji="1" sz="1102" kern="1200">
        <a:solidFill>
          <a:schemeClr val="tx1"/>
        </a:solidFill>
        <a:latin typeface="+mn-lt"/>
        <a:ea typeface="+mn-ea"/>
        <a:cs typeface="+mn-cs"/>
      </a:defRPr>
    </a:lvl1pPr>
    <a:lvl2pPr marL="419938" algn="l" defTabSz="839876" rtl="0" eaLnBrk="1" latinLnBrk="0" hangingPunct="1">
      <a:defRPr kumimoji="1" sz="1102" kern="1200">
        <a:solidFill>
          <a:schemeClr val="tx1"/>
        </a:solidFill>
        <a:latin typeface="+mn-lt"/>
        <a:ea typeface="+mn-ea"/>
        <a:cs typeface="+mn-cs"/>
      </a:defRPr>
    </a:lvl2pPr>
    <a:lvl3pPr marL="839876" algn="l" defTabSz="839876" rtl="0" eaLnBrk="1" latinLnBrk="0" hangingPunct="1">
      <a:defRPr kumimoji="1" sz="1102" kern="1200">
        <a:solidFill>
          <a:schemeClr val="tx1"/>
        </a:solidFill>
        <a:latin typeface="+mn-lt"/>
        <a:ea typeface="+mn-ea"/>
        <a:cs typeface="+mn-cs"/>
      </a:defRPr>
    </a:lvl3pPr>
    <a:lvl4pPr marL="1259815" algn="l" defTabSz="839876" rtl="0" eaLnBrk="1" latinLnBrk="0" hangingPunct="1">
      <a:defRPr kumimoji="1" sz="1102" kern="1200">
        <a:solidFill>
          <a:schemeClr val="tx1"/>
        </a:solidFill>
        <a:latin typeface="+mn-lt"/>
        <a:ea typeface="+mn-ea"/>
        <a:cs typeface="+mn-cs"/>
      </a:defRPr>
    </a:lvl4pPr>
    <a:lvl5pPr marL="1679753" algn="l" defTabSz="839876" rtl="0" eaLnBrk="1" latinLnBrk="0" hangingPunct="1">
      <a:defRPr kumimoji="1" sz="1102" kern="1200">
        <a:solidFill>
          <a:schemeClr val="tx1"/>
        </a:solidFill>
        <a:latin typeface="+mn-lt"/>
        <a:ea typeface="+mn-ea"/>
        <a:cs typeface="+mn-cs"/>
      </a:defRPr>
    </a:lvl5pPr>
    <a:lvl6pPr marL="2099691" algn="l" defTabSz="839876" rtl="0" eaLnBrk="1" latinLnBrk="0" hangingPunct="1">
      <a:defRPr kumimoji="1" sz="1102" kern="1200">
        <a:solidFill>
          <a:schemeClr val="tx1"/>
        </a:solidFill>
        <a:latin typeface="+mn-lt"/>
        <a:ea typeface="+mn-ea"/>
        <a:cs typeface="+mn-cs"/>
      </a:defRPr>
    </a:lvl6pPr>
    <a:lvl7pPr marL="2519629" algn="l" defTabSz="839876" rtl="0" eaLnBrk="1" latinLnBrk="0" hangingPunct="1">
      <a:defRPr kumimoji="1" sz="1102" kern="1200">
        <a:solidFill>
          <a:schemeClr val="tx1"/>
        </a:solidFill>
        <a:latin typeface="+mn-lt"/>
        <a:ea typeface="+mn-ea"/>
        <a:cs typeface="+mn-cs"/>
      </a:defRPr>
    </a:lvl7pPr>
    <a:lvl8pPr marL="2939567" algn="l" defTabSz="839876" rtl="0" eaLnBrk="1" latinLnBrk="0" hangingPunct="1">
      <a:defRPr kumimoji="1" sz="1102" kern="1200">
        <a:solidFill>
          <a:schemeClr val="tx1"/>
        </a:solidFill>
        <a:latin typeface="+mn-lt"/>
        <a:ea typeface="+mn-ea"/>
        <a:cs typeface="+mn-cs"/>
      </a:defRPr>
    </a:lvl8pPr>
    <a:lvl9pPr marL="3359506" algn="l" defTabSz="839876" rtl="0" eaLnBrk="1" latinLnBrk="0" hangingPunct="1">
      <a:defRPr kumimoji="1" sz="1102"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AB522B7-5347-41FE-8340-EE55B9B2AD91}" type="datetimeFigureOut">
              <a:rPr kumimoji="1" lang="ja-JP" altLang="en-US" smtClean="0"/>
              <a:t>2021/11/5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870759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B522B7-5347-41FE-8340-EE55B9B2AD91}" type="datetimeFigureOut">
              <a:rPr kumimoji="1" lang="ja-JP" altLang="en-US" smtClean="0"/>
              <a:t>2021/11/5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1694889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B522B7-5347-41FE-8340-EE55B9B2AD91}" type="datetimeFigureOut">
              <a:rPr kumimoji="1" lang="ja-JP" altLang="en-US" smtClean="0"/>
              <a:t>2021/11/5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475083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B522B7-5347-41FE-8340-EE55B9B2AD91}" type="datetimeFigureOut">
              <a:rPr kumimoji="1" lang="ja-JP" altLang="en-US" smtClean="0"/>
              <a:t>2021/11/5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3835793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AB522B7-5347-41FE-8340-EE55B9B2AD91}" type="datetimeFigureOut">
              <a:rPr kumimoji="1" lang="ja-JP" altLang="en-US" smtClean="0"/>
              <a:t>2021/11/5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1040379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AB522B7-5347-41FE-8340-EE55B9B2AD91}" type="datetimeFigureOut">
              <a:rPr kumimoji="1" lang="ja-JP" altLang="en-US" smtClean="0"/>
              <a:t>2021/11/5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4129873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AB522B7-5347-41FE-8340-EE55B9B2AD91}" type="datetimeFigureOut">
              <a:rPr kumimoji="1" lang="ja-JP" altLang="en-US" smtClean="0"/>
              <a:t>2021/11/5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2423048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B522B7-5347-41FE-8340-EE55B9B2AD91}" type="datetimeFigureOut">
              <a:rPr kumimoji="1" lang="ja-JP" altLang="en-US" smtClean="0"/>
              <a:t>2021/11/5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2811806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522B7-5347-41FE-8340-EE55B9B2AD91}" type="datetimeFigureOut">
              <a:rPr kumimoji="1" lang="ja-JP" altLang="en-US" smtClean="0"/>
              <a:t>2021/11/5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1224232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AB522B7-5347-41FE-8340-EE55B9B2AD91}" type="datetimeFigureOut">
              <a:rPr kumimoji="1" lang="ja-JP" altLang="en-US" smtClean="0"/>
              <a:t>2021/11/5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473744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AB522B7-5347-41FE-8340-EE55B9B2AD91}" type="datetimeFigureOut">
              <a:rPr kumimoji="1" lang="ja-JP" altLang="en-US" smtClean="0"/>
              <a:t>2021/11/5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4212279926"/>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AB522B7-5347-41FE-8340-EE55B9B2AD91}" type="datetimeFigureOut">
              <a:rPr kumimoji="1" lang="ja-JP" altLang="en-US" smtClean="0"/>
              <a:t>2021/11/5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377111198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hyperlink" Target="http://www.pref.osaka.lg.jp/iryo/osakakansensho/corona-denwa.html" TargetMode="External" />
  <Relationship Id="rId2" Type="http://schemas.openxmlformats.org/officeDocument/2006/relationships/image" Target="../media/image1.png" />
  <Relationship Id="rId1" Type="http://schemas.openxmlformats.org/officeDocument/2006/relationships/slideLayout" Target="../slideLayouts/slideLayout1.xml" />
  <Relationship Id="rId5" Type="http://schemas.openxmlformats.org/officeDocument/2006/relationships/image" Target="../media/image3.png" />
  <Relationship Id="rId4" Type="http://schemas.openxmlformats.org/officeDocument/2006/relationships/image" Target="../media/image2.png" />
</Relationships>
</file>

<file path=ppt/slides/_rels/slide2.xml.rels>&#65279;<?xml version="1.0" encoding="utf-8" standalone="yes"?>
<Relationships xmlns="http://schemas.openxmlformats.org/package/2006/relationships">
  <Relationship Id="rId3" Type="http://schemas.openxmlformats.org/officeDocument/2006/relationships/slideLayout" Target="../slideLayouts/slideLayout2.xml" />
  <Relationship Id="rId1" Type="http://schemas.openxmlformats.org/officeDocument/2006/relationships/vmlDrawing" Target="../drawings/vmlDrawing1.vml" />
  <Relationship Id="rId4" Type="http://schemas.openxmlformats.org/officeDocument/2006/relationships/image" Target="../media/image4.wmf" />
</Relationships>
</file>

<file path=ppt/slides/_rels/slide3.xml.rels>&#65279;<?xml version="1.0" encoding="utf-8" standalone="yes"?>
<Relationships xmlns="http://schemas.openxmlformats.org/package/2006/relationships">
  <Relationship Id="rId8" Type="http://schemas.openxmlformats.org/officeDocument/2006/relationships/hyperlink" Target="https://www.mhlw.go.jp/stf/seisakunitsuite/bunya/syoudoku_00001.html" TargetMode="External" />
  <Relationship Id="rId13" Type="http://schemas.openxmlformats.org/officeDocument/2006/relationships/image" Target="../media/image10.png" />
  <Relationship Id="rId7" Type="http://schemas.openxmlformats.org/officeDocument/2006/relationships/hyperlink" Target="https://www.safety.jrgoicp.org/ppe-3-usage-putonoff.html" TargetMode="External" />
  <Relationship Id="rId12" Type="http://schemas.openxmlformats.org/officeDocument/2006/relationships/image" Target="../media/image9.png" />
  <Relationship Id="rId16" Type="http://schemas.openxmlformats.org/officeDocument/2006/relationships/image" Target="../media/image7.wmf" />
  <Relationship Id="rId1" Type="http://schemas.openxmlformats.org/officeDocument/2006/relationships/vmlDrawing" Target="../drawings/vmlDrawing2.vml" />
  <Relationship Id="rId6" Type="http://schemas.openxmlformats.org/officeDocument/2006/relationships/hyperlink" Target="http://www.pref.osaka.lg.jp/attach/39235/00000000/casestudy2020.pdf" TargetMode="External" />
  <Relationship Id="rId11" Type="http://schemas.openxmlformats.org/officeDocument/2006/relationships/image" Target="../media/image8.png" />
  <Relationship Id="rId5" Type="http://schemas.openxmlformats.org/officeDocument/2006/relationships/slideLayout" Target="../slideLayouts/slideLayout1.xml" />
  <Relationship Id="rId15" Type="http://schemas.openxmlformats.org/officeDocument/2006/relationships/image" Target="../media/image6.wmf" />
  <Relationship Id="rId10" Type="http://schemas.openxmlformats.org/officeDocument/2006/relationships/hyperlink" Target="http://www.pref.osaka.lg.jp/attach/40035/00000000/jyuenkeikaku.pdf" TargetMode="External" />
  <Relationship Id="rId9" Type="http://schemas.openxmlformats.org/officeDocument/2006/relationships/hyperlink" Target="http://www.pref.osaka.lg.jp/attach/39235/00000000/jyuenkeikaku.pdf" TargetMode="External" />
  <Relationship Id="rId14" Type="http://schemas.openxmlformats.org/officeDocument/2006/relationships/image" Target="../media/image5.wmf" />
</Relationships>
</file>

<file path=ppt/slides/_rels/slide4.xml.rels>&#65279;<?xml version="1.0" encoding="utf-8" standalone="yes"?>
<Relationships xmlns="http://schemas.openxmlformats.org/package/2006/relationships">
  <Relationship Id="rId8" Type="http://schemas.openxmlformats.org/officeDocument/2006/relationships/image" Target="../media/image14.png" />
  <Relationship Id="rId3" Type="http://schemas.openxmlformats.org/officeDocument/2006/relationships/slideLayout" Target="../slideLayouts/slideLayout1.xml" />
  <Relationship Id="rId7" Type="http://schemas.openxmlformats.org/officeDocument/2006/relationships/image" Target="../media/image13.png" />
  <Relationship Id="rId1" Type="http://schemas.openxmlformats.org/officeDocument/2006/relationships/vmlDrawing" Target="../drawings/vmlDrawing3.vml" />
  <Relationship Id="rId6" Type="http://schemas.openxmlformats.org/officeDocument/2006/relationships/image" Target="../media/image12.png" />
  <Relationship Id="rId5" Type="http://schemas.openxmlformats.org/officeDocument/2006/relationships/hyperlink" Target="https://www.mhlw.go.jp/content/12300000/000678255.pdf" TargetMode="External" />
  <Relationship Id="rId10" Type="http://schemas.openxmlformats.org/officeDocument/2006/relationships/image" Target="../media/image11.wmf" />
  <Relationship Id="rId4" Type="http://schemas.openxmlformats.org/officeDocument/2006/relationships/hyperlink" Target="http://www.pref.osaka.lg.jp/fukushisomu/kansentaisaku/index.html" TargetMode="External" />
  <Relationship Id="rId9" Type="http://schemas.openxmlformats.org/officeDocument/2006/relationships/image" Target="../media/image15.png"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47076" y="621588"/>
            <a:ext cx="6349152" cy="338554"/>
          </a:xfrm>
          <a:prstGeom prst="rect">
            <a:avLst/>
          </a:prstGeom>
          <a:noFill/>
          <a:ln>
            <a:noFill/>
          </a:ln>
        </p:spPr>
        <p:txBody>
          <a:bodyPr wrap="square" rtlCol="0">
            <a:spAutoFit/>
          </a:bodyPr>
          <a:lstStyle/>
          <a:p>
            <a:pPr algn="ctr"/>
            <a:r>
              <a:rPr lang="ja-JP" altLang="en-US" sz="1600" b="1" u="sng" dirty="0" smtClean="0">
                <a:latin typeface="Meiryo UI" panose="020B0604030504040204" pitchFamily="50" charset="-128"/>
                <a:ea typeface="Meiryo UI" panose="020B0604030504040204" pitchFamily="50" charset="-128"/>
              </a:rPr>
              <a:t>社会福祉施設等</a:t>
            </a:r>
            <a:r>
              <a:rPr lang="ja-JP" altLang="ja-JP" sz="1600" b="1" u="sng" dirty="0" smtClean="0">
                <a:latin typeface="Meiryo UI" panose="020B0604030504040204" pitchFamily="50" charset="-128"/>
                <a:ea typeface="Meiryo UI" panose="020B0604030504040204" pitchFamily="50" charset="-128"/>
              </a:rPr>
              <a:t>の</a:t>
            </a:r>
            <a:r>
              <a:rPr lang="ja-JP" altLang="ja-JP" sz="1600" b="1" u="sng" dirty="0">
                <a:latin typeface="Meiryo UI" panose="020B0604030504040204" pitchFamily="50" charset="-128"/>
                <a:ea typeface="Meiryo UI" panose="020B0604030504040204" pitchFamily="50" charset="-128"/>
              </a:rPr>
              <a:t>管理者、職員の皆様へ</a:t>
            </a:r>
          </a:p>
        </p:txBody>
      </p:sp>
      <p:sp>
        <p:nvSpPr>
          <p:cNvPr id="6" name="テキスト ボックス 5"/>
          <p:cNvSpPr txBox="1"/>
          <p:nvPr/>
        </p:nvSpPr>
        <p:spPr>
          <a:xfrm>
            <a:off x="247076" y="1101039"/>
            <a:ext cx="6349152" cy="1200329"/>
          </a:xfrm>
          <a:prstGeom prst="rect">
            <a:avLst/>
          </a:prstGeom>
          <a:noFill/>
        </p:spPr>
        <p:txBody>
          <a:bodyPr wrap="square" lIns="32659" rIns="0" rtlCol="0">
            <a:spAutoFit/>
          </a:bodyPr>
          <a:lstStyle/>
          <a:p>
            <a:pPr indent="139700" algn="just"/>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高齢者施設等「スマホ検査センター」は、社会福祉</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施設等における新型コロナウイルス感染症を早期に把握し、感染拡大の最小化、福祉サービスの安定的な運営を支援するため、保健所やかかりつけ医での体制に加え、少しでも症状のある職員、利用者が迅速に検査いただけるよう、設置したものです。</a:t>
            </a:r>
            <a:endPar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indent="139700" algn="just"/>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各</a:t>
            </a:r>
            <a:r>
              <a:rPr lang="ja-JP"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施設</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におかれては</a:t>
            </a:r>
            <a:r>
              <a:rPr lang="ja-JP"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日頃</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から</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感染予防</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対策</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の徹底とともに、職員や利用者の健康観察等により、感染拡大のきざしをいち早くつかむ努力もいただいております。本センターが皆様のこうしたご努力の一助となることを願っております。</a:t>
            </a:r>
            <a:endPar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62" y="63655"/>
            <a:ext cx="999000" cy="288000"/>
          </a:xfrm>
          <a:prstGeom prst="rect">
            <a:avLst/>
          </a:prstGeom>
        </p:spPr>
      </p:pic>
      <p:sp>
        <p:nvSpPr>
          <p:cNvPr id="9" name="正方形/長方形 8"/>
          <p:cNvSpPr/>
          <p:nvPr/>
        </p:nvSpPr>
        <p:spPr>
          <a:xfrm>
            <a:off x="127575" y="3184316"/>
            <a:ext cx="6624000" cy="6655668"/>
          </a:xfrm>
          <a:prstGeom prst="rect">
            <a:avLst/>
          </a:prstGeom>
          <a:solidFill>
            <a:srgbClr val="CCFFFF"/>
          </a:solidFill>
          <a:ln>
            <a:solidFill>
              <a:srgbClr val="FFC000"/>
            </a:solidFill>
          </a:ln>
        </p:spPr>
        <p:style>
          <a:lnRef idx="1">
            <a:schemeClr val="accent4"/>
          </a:lnRef>
          <a:fillRef idx="2">
            <a:schemeClr val="accent4"/>
          </a:fillRef>
          <a:effectRef idx="1">
            <a:schemeClr val="accent4"/>
          </a:effectRef>
          <a:fontRef idx="minor">
            <a:schemeClr val="dk1"/>
          </a:fontRef>
        </p:style>
        <p:txBody>
          <a:bodyPr wrap="square">
            <a:spAutoFit/>
          </a:bodyPr>
          <a:lstStyle/>
          <a:p>
            <a:endParaRPr lang="en-US" altLang="ja-JP" sz="14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endParaRPr lang="en-US" altLang="ja-JP" sz="1200" b="1" dirty="0" smtClean="0">
              <a:latin typeface="Meiryo UI" panose="020B0604030504040204" pitchFamily="50" charset="-128"/>
              <a:ea typeface="Meiryo UI" panose="020B0604030504040204" pitchFamily="50" charset="-128"/>
            </a:endParaRPr>
          </a:p>
          <a:p>
            <a:endParaRPr lang="en-US" altLang="ja-JP" sz="1200" b="1" dirty="0" smtClean="0">
              <a:latin typeface="Meiryo UI" panose="020B0604030504040204" pitchFamily="50" charset="-128"/>
              <a:ea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rPr>
              <a:t>１　「疑い事例」をいち早く把握しましょう。</a:t>
            </a:r>
            <a:endParaRPr lang="en-US" altLang="ja-JP" sz="1200" b="1"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〇　感染の疑いについてより早期に把握できるよう、毎日の検温の実施等により、</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日頃から職員や利用者の健康の状態や変化に留意してください。</a:t>
            </a:r>
          </a:p>
          <a:p>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〇　職員や通所施設の利用者に発熱等の症状が認められた場合には、来所させず</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自宅にとどまるよう、指示してください。</a:t>
            </a:r>
          </a:p>
          <a:p>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〇　職員や利用者に</a:t>
            </a:r>
            <a:r>
              <a:rPr lang="ja-JP" altLang="en-US" sz="1200" dirty="0" smtClean="0">
                <a:solidFill>
                  <a:schemeClr val="tx1"/>
                </a:solidFill>
                <a:latin typeface="Meiryo UI" panose="020B0604030504040204" pitchFamily="50" charset="-128"/>
                <a:ea typeface="Meiryo UI" panose="020B0604030504040204" pitchFamily="50" charset="-128"/>
              </a:rPr>
              <a:t>発熱等の症状がある場合</a:t>
            </a:r>
            <a:r>
              <a:rPr lang="ja-JP" altLang="en-US" sz="1200" dirty="0" smtClean="0">
                <a:latin typeface="Meiryo UI" panose="020B0604030504040204" pitchFamily="50" charset="-128"/>
                <a:ea typeface="Meiryo UI" panose="020B0604030504040204" pitchFamily="50" charset="-128"/>
              </a:rPr>
              <a:t>は、</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①「かかりつけ医」または「新型コロナ受診相談センター」（保健所）への相談</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②「スマホ申込検査センター」</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ja-JP" altLang="en-US" sz="1200" u="sng" dirty="0" smtClean="0">
                <a:latin typeface="Meiryo UI" panose="020B0604030504040204" pitchFamily="50" charset="-128"/>
                <a:ea typeface="Meiryo UI" panose="020B0604030504040204" pitchFamily="50" charset="-128"/>
              </a:rPr>
              <a:t>のいずれか（重複して相談、申込をしないでください）を利用できます。</a:t>
            </a:r>
            <a:endParaRPr lang="en-US" altLang="ja-JP" sz="1200" u="sng" dirty="0" smtClean="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注意！</a:t>
            </a:r>
            <a:r>
              <a:rPr lang="en-US" altLang="ja-JP" sz="1200"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受診が必要な場合</a:t>
            </a:r>
            <a:r>
              <a:rPr lang="ja-JP" altLang="en-US" sz="1200" b="1" u="sng" dirty="0" smtClean="0">
                <a:latin typeface="Meiryo UI" panose="020B0604030504040204" pitchFamily="50" charset="-128"/>
                <a:ea typeface="Meiryo UI" panose="020B0604030504040204" pitchFamily="50" charset="-128"/>
              </a:rPr>
              <a:t>（息苦しさ（</a:t>
            </a:r>
            <a:r>
              <a:rPr lang="ja-JP" altLang="en-US" sz="1200" b="1" u="sng" dirty="0">
                <a:latin typeface="Meiryo UI" panose="020B0604030504040204" pitchFamily="50" charset="-128"/>
                <a:ea typeface="Meiryo UI" panose="020B0604030504040204" pitchFamily="50" charset="-128"/>
              </a:rPr>
              <a:t>呼吸困難）、強いだるさ（倦怠感</a:t>
            </a:r>
            <a:r>
              <a:rPr lang="ja-JP" altLang="en-US" sz="1200" b="1" u="sng" dirty="0" smtClean="0">
                <a:latin typeface="Meiryo UI" panose="020B0604030504040204" pitchFamily="50" charset="-128"/>
                <a:ea typeface="Meiryo UI" panose="020B0604030504040204" pitchFamily="50" charset="-128"/>
              </a:rPr>
              <a:t>）、</a:t>
            </a:r>
            <a:endParaRPr lang="en-US" altLang="ja-JP" sz="1200" b="1" u="sng" dirty="0" smtClean="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高熱</a:t>
            </a:r>
            <a:r>
              <a:rPr lang="ja-JP" altLang="en-US" sz="1200" b="1" u="sng" dirty="0">
                <a:latin typeface="Meiryo UI" panose="020B0604030504040204" pitchFamily="50" charset="-128"/>
                <a:ea typeface="Meiryo UI" panose="020B0604030504040204" pitchFamily="50" charset="-128"/>
              </a:rPr>
              <a:t>等の強い</a:t>
            </a:r>
            <a:r>
              <a:rPr lang="ja-JP" altLang="en-US" sz="1200" b="1" u="sng" dirty="0" smtClean="0">
                <a:latin typeface="Meiryo UI" panose="020B0604030504040204" pitchFamily="50" charset="-128"/>
                <a:ea typeface="Meiryo UI" panose="020B0604030504040204" pitchFamily="50" charset="-128"/>
              </a:rPr>
              <a:t>症状が</a:t>
            </a:r>
            <a:r>
              <a:rPr lang="ja-JP" altLang="en-US" sz="1200" b="1" u="sng" dirty="0">
                <a:latin typeface="Meiryo UI" panose="020B0604030504040204" pitchFamily="50" charset="-128"/>
                <a:ea typeface="Meiryo UI" panose="020B0604030504040204" pitchFamily="50" charset="-128"/>
              </a:rPr>
              <a:t>ある場合）などは</a:t>
            </a:r>
            <a:r>
              <a:rPr lang="ja-JP" altLang="en-US" sz="1200" b="1" u="sng" dirty="0" smtClean="0">
                <a:latin typeface="Meiryo UI" panose="020B0604030504040204" pitchFamily="50" charset="-128"/>
                <a:ea typeface="Meiryo UI" panose="020B0604030504040204" pitchFamily="50" charset="-128"/>
              </a:rPr>
              <a:t>、必ず①を</a:t>
            </a:r>
            <a:r>
              <a:rPr lang="ja-JP" altLang="en-US" sz="1200" b="1" u="sng" dirty="0" smtClean="0">
                <a:latin typeface="Meiryo UI" panose="020B0604030504040204" pitchFamily="50" charset="-128"/>
                <a:ea typeface="Meiryo UI" panose="020B0604030504040204" pitchFamily="50" charset="-128"/>
              </a:rPr>
              <a:t>利用</a:t>
            </a:r>
            <a:r>
              <a:rPr lang="ja-JP" altLang="en-US" sz="1200" b="1" u="sng" dirty="0" smtClean="0">
                <a:latin typeface="Meiryo UI" panose="020B0604030504040204" pitchFamily="50" charset="-128"/>
                <a:ea typeface="Meiryo UI" panose="020B0604030504040204" pitchFamily="50" charset="-128"/>
              </a:rPr>
              <a:t>ください。</a:t>
            </a:r>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受診相談センター</a:t>
            </a:r>
            <a:r>
              <a:rPr lang="ja-JP" altLang="en-US" sz="12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の連絡先</a:t>
            </a:r>
            <a:endParaRPr lang="en-US" altLang="ja-JP" sz="1200" u="sng"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50" kern="100" dirty="0" smtClean="0">
                <a:latin typeface="Meiryo UI" panose="020B0604030504040204" pitchFamily="50" charset="-128"/>
                <a:ea typeface="Meiryo UI" panose="020B0604030504040204" pitchFamily="50" charset="-128"/>
                <a:cs typeface="Times New Roman" panose="02020603050405020304" pitchFamily="18" charset="0"/>
                <a:hlinkClick r:id="rId3"/>
              </a:rPr>
              <a:t>http://www.pref.osaka.lg.jp/iryo/osakakansensho/corona-denwa.html</a:t>
            </a:r>
            <a:endParaRPr lang="en-US" altLang="ja-JP" sz="1050" kern="100" dirty="0" smtClean="0">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1050" b="1"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200" b="1" dirty="0">
                <a:latin typeface="Meiryo UI" panose="020B0604030504040204" pitchFamily="50" charset="-128"/>
                <a:ea typeface="Meiryo UI" panose="020B0604030504040204" pitchFamily="50" charset="-128"/>
              </a:rPr>
              <a:t>２　「疑い事例」からクラスター発生防止のための初動対応を実施しましょう。</a:t>
            </a:r>
            <a:endParaRPr lang="en-US" altLang="ja-JP" sz="1200" b="1" dirty="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〇　感染疑いのある方を介護する際には、介護者は、個人防護具（</a:t>
            </a:r>
            <a:r>
              <a:rPr lang="ja-JP" altLang="en-US" sz="1200" dirty="0" smtClean="0">
                <a:latin typeface="Meiryo UI" panose="020B0604030504040204" pitchFamily="50" charset="-128"/>
                <a:ea typeface="Meiryo UI" panose="020B0604030504040204" pitchFamily="50" charset="-128"/>
              </a:rPr>
              <a:t>マスク、手袋</a:t>
            </a:r>
            <a:r>
              <a:rPr lang="ja-JP" altLang="en-US" sz="1200" dirty="0">
                <a:latin typeface="Meiryo UI" panose="020B0604030504040204" pitchFamily="50" charset="-128"/>
                <a:ea typeface="Meiryo UI" panose="020B0604030504040204" pitchFamily="50" charset="-128"/>
              </a:rPr>
              <a:t>、ガウン・</a:t>
            </a:r>
            <a:r>
              <a:rPr lang="ja-JP" altLang="en-US" sz="1200" dirty="0" smtClean="0">
                <a:latin typeface="Meiryo UI" panose="020B0604030504040204" pitchFamily="50" charset="-128"/>
                <a:ea typeface="Meiryo UI" panose="020B0604030504040204" pitchFamily="50" charset="-128"/>
              </a:rPr>
              <a:t>エプロン、</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フェイスシールド）</a:t>
            </a:r>
            <a:r>
              <a:rPr lang="ja-JP" altLang="en-US" sz="1200" dirty="0">
                <a:latin typeface="Meiryo UI" panose="020B0604030504040204" pitchFamily="50" charset="-128"/>
                <a:ea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rPr>
              <a:t>着用</a:t>
            </a:r>
            <a:r>
              <a:rPr lang="ja-JP" altLang="en-US" sz="1200" dirty="0">
                <a:latin typeface="Meiryo UI" panose="020B0604030504040204" pitchFamily="50" charset="-128"/>
                <a:ea typeface="Meiryo UI" panose="020B0604030504040204" pitchFamily="50" charset="-128"/>
              </a:rPr>
              <a:t>しましょう。また、手指消毒などの感染予防を徹底しましょう。</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〇　感染疑いのある方とそうでない方を空間的に分ける（ゾーニング）を行いましょう。</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〇　感染発生時に継続する業務と休止する業務を整理するとともに、シフト表等を見直し、感染収束</a:t>
            </a:r>
            <a:r>
              <a:rPr lang="ja-JP" altLang="en-US" sz="1200" dirty="0" smtClean="0">
                <a:latin typeface="Meiryo UI" panose="020B0604030504040204" pitchFamily="50" charset="-128"/>
                <a:ea typeface="Meiryo UI" panose="020B0604030504040204" pitchFamily="50" charset="-128"/>
              </a:rPr>
              <a:t>まで</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の人員</a:t>
            </a:r>
            <a:r>
              <a:rPr lang="ja-JP" altLang="en-US" sz="1200" dirty="0">
                <a:latin typeface="Meiryo UI" panose="020B0604030504040204" pitchFamily="50" charset="-128"/>
                <a:ea typeface="Meiryo UI" panose="020B0604030504040204" pitchFamily="50" charset="-128"/>
              </a:rPr>
              <a:t>配置を検討しましょう</a:t>
            </a:r>
            <a:r>
              <a:rPr lang="ja-JP" altLang="en-US" sz="1200" dirty="0" smtClean="0">
                <a:latin typeface="Meiryo UI" panose="020B0604030504040204" pitchFamily="50" charset="-128"/>
                <a:ea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39623" y="3194135"/>
            <a:ext cx="6660000" cy="307777"/>
          </a:xfrm>
          <a:prstGeom prst="rect">
            <a:avLst/>
          </a:prstGeom>
          <a:solidFill>
            <a:schemeClr val="accent1">
              <a:lumMod val="75000"/>
            </a:schemeClr>
          </a:solidFill>
          <a:ln>
            <a:noFill/>
          </a:ln>
        </p:spPr>
        <p:txBody>
          <a:bodyPr wrap="square" rtlCol="0">
            <a:spAutoFit/>
          </a:bodyPr>
          <a:lstStyle/>
          <a:p>
            <a:r>
              <a:rPr lang="ja-JP" altLang="en-US" sz="1400" dirty="0" smtClean="0">
                <a:solidFill>
                  <a:schemeClr val="bg1"/>
                </a:solidFill>
                <a:latin typeface="Meiryo UI" panose="020B0604030504040204" pitchFamily="50" charset="-128"/>
                <a:ea typeface="Meiryo UI" panose="020B0604030504040204" pitchFamily="50" charset="-128"/>
              </a:rPr>
              <a:t>◆感染</a:t>
            </a:r>
            <a:r>
              <a:rPr lang="ja-JP" altLang="en-US" sz="1400" dirty="0">
                <a:solidFill>
                  <a:schemeClr val="bg1"/>
                </a:solidFill>
                <a:latin typeface="Meiryo UI" panose="020B0604030504040204" pitchFamily="50" charset="-128"/>
                <a:ea typeface="Meiryo UI" panose="020B0604030504040204" pitchFamily="50" charset="-128"/>
              </a:rPr>
              <a:t>疑い事例の早期把握と、把握した段階からの初動対応が重要です！</a:t>
            </a:r>
          </a:p>
        </p:txBody>
      </p:sp>
      <p:sp>
        <p:nvSpPr>
          <p:cNvPr id="2" name="角丸四角形 1"/>
          <p:cNvSpPr/>
          <p:nvPr/>
        </p:nvSpPr>
        <p:spPr>
          <a:xfrm>
            <a:off x="261738" y="3623437"/>
            <a:ext cx="6355673" cy="504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Meiryo UI" panose="020B0604030504040204" pitchFamily="50" charset="-128"/>
                <a:ea typeface="Meiryo UI" panose="020B0604030504040204" pitchFamily="50" charset="-128"/>
              </a:rPr>
              <a:t>　施設</a:t>
            </a:r>
            <a:r>
              <a:rPr kumimoji="1" lang="ja-JP" altLang="en-US" sz="1200" dirty="0">
                <a:solidFill>
                  <a:schemeClr val="tx1"/>
                </a:solidFill>
                <a:latin typeface="Meiryo UI" panose="020B0604030504040204" pitchFamily="50" charset="-128"/>
                <a:ea typeface="Meiryo UI" panose="020B0604030504040204" pitchFamily="50" charset="-128"/>
              </a:rPr>
              <a:t>におけるクラスター発生事案を分析すると、早期に対応できた施設はいずれも「疑い事例発生時」から万一に備え、ゾーニングや職員の感染防護措置などの適切な対応を実施していました。</a:t>
            </a:r>
          </a:p>
        </p:txBody>
      </p:sp>
      <p:pic>
        <p:nvPicPr>
          <p:cNvPr id="11" name="図 10"/>
          <p:cNvPicPr>
            <a:picLocks noChangeAspect="1"/>
          </p:cNvPicPr>
          <p:nvPr/>
        </p:nvPicPr>
        <p:blipFill>
          <a:blip r:embed="rId4"/>
          <a:stretch>
            <a:fillRect/>
          </a:stretch>
        </p:blipFill>
        <p:spPr>
          <a:xfrm>
            <a:off x="5642412" y="6675682"/>
            <a:ext cx="864000" cy="864000"/>
          </a:xfrm>
          <a:prstGeom prst="rect">
            <a:avLst/>
          </a:prstGeom>
        </p:spPr>
      </p:pic>
      <p:grpSp>
        <p:nvGrpSpPr>
          <p:cNvPr id="15" name="グループ化 14"/>
          <p:cNvGrpSpPr/>
          <p:nvPr/>
        </p:nvGrpSpPr>
        <p:grpSpPr>
          <a:xfrm>
            <a:off x="5505094" y="4555840"/>
            <a:ext cx="1138635" cy="1339488"/>
            <a:chOff x="33867" y="0"/>
            <a:chExt cx="1216440" cy="1404834"/>
          </a:xfrm>
        </p:grpSpPr>
        <p:sp>
          <p:nvSpPr>
            <p:cNvPr id="16" name="正方形/長方形 15"/>
            <p:cNvSpPr>
              <a:spLocks noChangeAspect="1"/>
            </p:cNvSpPr>
            <p:nvPr/>
          </p:nvSpPr>
          <p:spPr>
            <a:xfrm>
              <a:off x="33867" y="0"/>
              <a:ext cx="1216440" cy="1404834"/>
            </a:xfrm>
            <a:prstGeom prst="rect">
              <a:avLst/>
            </a:prstGeom>
            <a:solidFill>
              <a:schemeClr val="accent2">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b" anchorCtr="0" forceAA="0" compatLnSpc="1">
              <a:prstTxWarp prst="textNoShape">
                <a:avLst/>
              </a:prstTxWarp>
              <a:noAutofit/>
            </a:bodyPr>
            <a:lstStyle/>
            <a:p>
              <a:pPr algn="ctr">
                <a:lnSpc>
                  <a:spcPts val="1000"/>
                </a:lnSpc>
                <a:spcAft>
                  <a:spcPts val="0"/>
                </a:spcAft>
              </a:pPr>
              <a:r>
                <a:rPr lang="ja-JP" sz="600" kern="100" dirty="0">
                  <a:effectLst/>
                  <a:ea typeface="メイリオ" panose="020B0604030504040204" pitchFamily="50" charset="-128"/>
                  <a:cs typeface="Times New Roman" panose="02020603050405020304" pitchFamily="18" charset="0"/>
                </a:rPr>
                <a:t>スマホ検査センターの</a:t>
              </a:r>
              <a:r>
                <a:rPr lang="en-US" sz="600" kern="100" dirty="0">
                  <a:effectLst/>
                  <a:ea typeface="メイリオ" panose="020B0604030504040204" pitchFamily="50" charset="-128"/>
                  <a:cs typeface="Times New Roman" panose="02020603050405020304" pitchFamily="18" charset="0"/>
                </a:rPr>
                <a:t/>
              </a:r>
              <a:br>
                <a:rPr lang="en-US" sz="600" kern="100" dirty="0">
                  <a:effectLst/>
                  <a:ea typeface="メイリオ" panose="020B0604030504040204" pitchFamily="50" charset="-128"/>
                  <a:cs typeface="Times New Roman" panose="02020603050405020304" pitchFamily="18" charset="0"/>
                </a:rPr>
              </a:br>
              <a:r>
                <a:rPr lang="ja-JP" sz="600" kern="100" dirty="0">
                  <a:effectLst/>
                  <a:ea typeface="メイリオ" panose="020B0604030504040204" pitchFamily="50" charset="-128"/>
                  <a:cs typeface="Times New Roman" panose="02020603050405020304" pitchFamily="18" charset="0"/>
                </a:rPr>
                <a:t>申込みはこちらから</a:t>
              </a:r>
              <a:endParaRPr lang="ja-JP" sz="600" kern="100" dirty="0">
                <a:effectLst/>
                <a:ea typeface="游明朝" panose="02020400000000000000" pitchFamily="18" charset="-128"/>
                <a:cs typeface="Times New Roman" panose="02020603050405020304" pitchFamily="18" charset="0"/>
              </a:endParaRPr>
            </a:p>
          </p:txBody>
        </p:sp>
        <p:pic>
          <p:nvPicPr>
            <p:cNvPr id="17" name="図 16" descr="\\G0000sv0ns101\d11258$\doc\001_地域福祉課\★★福祉施設等へのPCR検査関係\◆看護協会\2_オンライン相談／ポイント\元ネタ\qr20210416110210415.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46756" y="101601"/>
              <a:ext cx="974725" cy="974726"/>
            </a:xfrm>
            <a:prstGeom prst="rect">
              <a:avLst/>
            </a:prstGeom>
            <a:noFill/>
            <a:ln>
              <a:noFill/>
            </a:ln>
          </p:spPr>
        </p:pic>
      </p:grpSp>
      <p:sp>
        <p:nvSpPr>
          <p:cNvPr id="3" name="ホームベース 2"/>
          <p:cNvSpPr/>
          <p:nvPr/>
        </p:nvSpPr>
        <p:spPr>
          <a:xfrm>
            <a:off x="120962" y="2915400"/>
            <a:ext cx="2088000" cy="268951"/>
          </a:xfrm>
          <a:prstGeom prst="homePlate">
            <a:avLst/>
          </a:prstGeom>
          <a:ln/>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sz="1200" dirty="0" smtClean="0">
                <a:latin typeface="Meiryo UI" panose="020B0604030504040204" pitchFamily="50" charset="-128"/>
                <a:ea typeface="Meiryo UI" panose="020B0604030504040204" pitchFamily="50" charset="-128"/>
              </a:rPr>
              <a:t>感染疑いが発生したら・・・</a:t>
            </a:r>
            <a:endParaRPr kumimoji="1" lang="ja-JP" altLang="en-US" sz="12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5564083" y="94796"/>
            <a:ext cx="1196546" cy="215444"/>
          </a:xfrm>
          <a:prstGeom prst="rect">
            <a:avLst/>
          </a:prstGeom>
          <a:noFill/>
        </p:spPr>
        <p:txBody>
          <a:bodyPr wrap="square" rtlCol="0">
            <a:spAutoFit/>
          </a:bodyPr>
          <a:lstStyle/>
          <a:p>
            <a:pPr algn="r"/>
            <a:r>
              <a:rPr kumimoji="1" lang="ja-JP" altLang="en-US" sz="800" dirty="0" smtClean="0">
                <a:latin typeface="Meiryo UI" panose="020B0604030504040204" pitchFamily="50" charset="-128"/>
                <a:ea typeface="Meiryo UI" panose="020B0604030504040204" pitchFamily="50" charset="-128"/>
              </a:rPr>
              <a:t>令和</a:t>
            </a:r>
            <a:r>
              <a:rPr kumimoji="1" lang="en-US" altLang="ja-JP" sz="800" dirty="0" smtClean="0">
                <a:latin typeface="Meiryo UI" panose="020B0604030504040204" pitchFamily="50" charset="-128"/>
                <a:ea typeface="Meiryo UI" panose="020B0604030504040204" pitchFamily="50" charset="-128"/>
              </a:rPr>
              <a:t>3</a:t>
            </a:r>
            <a:r>
              <a:rPr kumimoji="1" lang="ja-JP" altLang="en-US" sz="800" dirty="0" smtClean="0">
                <a:latin typeface="Meiryo UI" panose="020B0604030504040204" pitchFamily="50" charset="-128"/>
                <a:ea typeface="Meiryo UI" panose="020B0604030504040204" pitchFamily="50" charset="-128"/>
              </a:rPr>
              <a:t>年</a:t>
            </a:r>
            <a:r>
              <a:rPr kumimoji="1" lang="en-US" altLang="ja-JP" sz="800" dirty="0" smtClean="0">
                <a:latin typeface="Meiryo UI" panose="020B0604030504040204" pitchFamily="50" charset="-128"/>
                <a:ea typeface="Meiryo UI" panose="020B0604030504040204" pitchFamily="50" charset="-128"/>
              </a:rPr>
              <a:t>11</a:t>
            </a:r>
            <a:r>
              <a:rPr kumimoji="1" lang="ja-JP" altLang="en-US" sz="800" dirty="0" smtClean="0">
                <a:latin typeface="Meiryo UI" panose="020B0604030504040204" pitchFamily="50" charset="-128"/>
                <a:ea typeface="Meiryo UI" panose="020B0604030504040204" pitchFamily="50" charset="-128"/>
              </a:rPr>
              <a:t>月</a:t>
            </a:r>
            <a:endParaRPr kumimoji="1" lang="ja-JP" altLang="en-US" sz="1050" dirty="0">
              <a:latin typeface="Meiryo UI" panose="020B0604030504040204" pitchFamily="50" charset="-128"/>
              <a:ea typeface="Meiryo UI" panose="020B0604030504040204" pitchFamily="50" charset="-128"/>
            </a:endParaRPr>
          </a:p>
        </p:txBody>
      </p:sp>
      <p:sp>
        <p:nvSpPr>
          <p:cNvPr id="8" name="正方形/長方形 7"/>
          <p:cNvSpPr/>
          <p:nvPr/>
        </p:nvSpPr>
        <p:spPr>
          <a:xfrm>
            <a:off x="120962" y="2461818"/>
            <a:ext cx="4517683"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spAutoFit/>
          </a:bodyPr>
          <a:lstStyle/>
          <a:p>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u="sng" kern="100" dirty="0" smtClean="0">
                <a:latin typeface="Meiryo UI" panose="020B0604030504040204" pitchFamily="50" charset="-128"/>
                <a:ea typeface="Meiryo UI" panose="020B0604030504040204" pitchFamily="50" charset="-128"/>
                <a:cs typeface="Times New Roman" panose="02020603050405020304" pitchFamily="18" charset="0"/>
              </a:rPr>
              <a:t>皆様への改めてのお願いです★</a:t>
            </a:r>
            <a:endParaRPr lang="ja-JP" altLang="en-US" u="sng" dirty="0"/>
          </a:p>
        </p:txBody>
      </p:sp>
    </p:spTree>
    <p:extLst>
      <p:ext uri="{BB962C8B-B14F-4D97-AF65-F5344CB8AC3E}">
        <p14:creationId xmlns:p14="http://schemas.microsoft.com/office/powerpoint/2010/main" val="4137511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8328" y="626185"/>
            <a:ext cx="6660000" cy="5453219"/>
          </a:xfrm>
          <a:prstGeom prst="rect">
            <a:avLst/>
          </a:prstGeom>
          <a:solidFill>
            <a:srgbClr val="CCFFFF"/>
          </a:solidFill>
        </p:spPr>
        <p:style>
          <a:lnRef idx="1">
            <a:schemeClr val="accent4"/>
          </a:lnRef>
          <a:fillRef idx="2">
            <a:schemeClr val="accent4"/>
          </a:fillRef>
          <a:effectRef idx="1">
            <a:schemeClr val="accent4"/>
          </a:effectRef>
          <a:fontRef idx="minor">
            <a:schemeClr val="dk1"/>
          </a:fontRef>
        </p:style>
        <p:txBody>
          <a:bodyPr wrap="square" tIns="36000" bIns="0" anchor="t" anchorCtr="0">
            <a:spAutoFit/>
          </a:bodyPr>
          <a:lstStyle/>
          <a:p>
            <a:pPr marL="668020" indent="-401320" algn="l"/>
            <a:endParaRPr lang="en-US" altLang="ja-JP" sz="1400" b="1"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marL="668020" indent="-401320" algn="l"/>
            <a:endParaRPr lang="en-US" altLang="ja-JP" sz="1400" b="1"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marL="668020" indent="-401320" algn="l"/>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b="1" dirty="0" smtClean="0">
              <a:latin typeface="Meiryo UI" panose="020B0604030504040204" pitchFamily="50" charset="-128"/>
              <a:ea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rPr>
              <a:t>１　「新型コロナウイルス感染症対策　社会福祉施設等自己点検チェックリスト」で準備状況を</a:t>
            </a:r>
            <a:endParaRPr lang="en-US" altLang="ja-JP" sz="1200" b="1" dirty="0" smtClean="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　確認しましょう。</a:t>
            </a:r>
            <a:endParaRPr lang="en-US" altLang="ja-JP" sz="1200" b="1" dirty="0" smtClean="0">
              <a:latin typeface="Meiryo UI" panose="020B0604030504040204" pitchFamily="50" charset="-128"/>
              <a:ea typeface="Meiryo UI" panose="020B0604030504040204" pitchFamily="50" charset="-128"/>
            </a:endParaRPr>
          </a:p>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主なチェック項目</a:t>
            </a:r>
            <a:r>
              <a:rPr lang="en-US" altLang="ja-JP" sz="1200" b="1" dirty="0" smtClean="0">
                <a:latin typeface="Meiryo UI" panose="020B0604030504040204" pitchFamily="50" charset="-128"/>
                <a:ea typeface="Meiryo UI" panose="020B0604030504040204" pitchFamily="50" charset="-128"/>
              </a:rPr>
              <a:t>】</a:t>
            </a:r>
          </a:p>
          <a:p>
            <a:r>
              <a:rPr lang="ja-JP" altLang="en-US" sz="1200" b="1" dirty="0" smtClean="0">
                <a:latin typeface="Meiryo UI" panose="020B0604030504040204" pitchFamily="50" charset="-128"/>
                <a:ea typeface="Meiryo UI" panose="020B0604030504040204" pitchFamily="50" charset="-128"/>
              </a:rPr>
              <a:t>　〇　必要物資の確保・備蓄</a:t>
            </a:r>
            <a:r>
              <a:rPr lang="ja-JP" altLang="en-US" sz="1200" dirty="0" smtClean="0">
                <a:solidFill>
                  <a:schemeClr val="tx1"/>
                </a:solidFill>
                <a:latin typeface="Meiryo UI" panose="020B0604030504040204" pitchFamily="50" charset="-128"/>
                <a:ea typeface="Meiryo UI" panose="020B0604030504040204" pitchFamily="50" charset="-128"/>
              </a:rPr>
              <a:t>（発生想定人数</a:t>
            </a:r>
            <a:r>
              <a:rPr lang="en-US" altLang="ja-JP" sz="1200" dirty="0" smtClean="0">
                <a:solidFill>
                  <a:schemeClr val="tx1"/>
                </a:solidFill>
                <a:latin typeface="Meiryo UI" panose="020B0604030504040204" pitchFamily="50" charset="-128"/>
                <a:ea typeface="Meiryo UI" panose="020B0604030504040204" pitchFamily="50" charset="-128"/>
              </a:rPr>
              <a:t>×14</a:t>
            </a:r>
            <a:r>
              <a:rPr lang="ja-JP" altLang="en-US" sz="1200" dirty="0" smtClean="0">
                <a:solidFill>
                  <a:schemeClr val="tx1"/>
                </a:solidFill>
                <a:latin typeface="Meiryo UI" panose="020B0604030504040204" pitchFamily="50" charset="-128"/>
                <a:ea typeface="Meiryo UI" panose="020B0604030504040204" pitchFamily="50" charset="-128"/>
              </a:rPr>
              <a:t>日分が目安です。）</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マスク、手袋、ガウン・エプロンなどの個人用防護具、消毒液等の在庫量及び必要量を確認してください。</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〇　清掃などの環境整備</a:t>
            </a:r>
          </a:p>
          <a:p>
            <a:r>
              <a:rPr lang="ja-JP" altLang="en-US" sz="1200" dirty="0" smtClean="0">
                <a:latin typeface="Meiryo UI" panose="020B0604030504040204" pitchFamily="50" charset="-128"/>
                <a:ea typeface="Meiryo UI" panose="020B0604030504040204" pitchFamily="50" charset="-128"/>
              </a:rPr>
              <a:t>　　　サービス提供にあたって清掃の徹底及び消毒用エタノール、次亜塩素酸ナトリウム液等の消毒液の適切</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な使用方法を、裏面「新型コロナウイルスの消毒・除菌方法について」を参照し、確認してください。</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〇　個人防護具の着脱方法の確認</a:t>
            </a:r>
          </a:p>
          <a:p>
            <a:r>
              <a:rPr lang="ja-JP" altLang="en-US" sz="1200" dirty="0" smtClean="0">
                <a:latin typeface="Meiryo UI" panose="020B0604030504040204" pitchFamily="50" charset="-128"/>
                <a:ea typeface="Meiryo UI" panose="020B0604030504040204" pitchFamily="50" charset="-128"/>
              </a:rPr>
              <a:t>　　　マスク、手袋、ガウン等の着脱方法の正しい手順を、裏面「個人防護具の着脱の手順」を活用するなど</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によって、施設等の職員の皆さんで確認してください。</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〇　感染対策にかかる関係者の連絡先の確認</a:t>
            </a:r>
          </a:p>
          <a:p>
            <a:r>
              <a:rPr lang="ja-JP" altLang="en-US" sz="1200" dirty="0" smtClean="0">
                <a:latin typeface="Meiryo UI" panose="020B0604030504040204" pitchFamily="50" charset="-128"/>
                <a:ea typeface="Meiryo UI" panose="020B0604030504040204" pitchFamily="50" charset="-128"/>
              </a:rPr>
              <a:t>　　　施設所在地を管轄する保健所のほか、関係者の連絡先を分かりやすくまとめておき、複数名の職員が</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理解しておくなど、万一の場合でも、速やかに対応できる体制を整えてください。</a:t>
            </a:r>
            <a:endParaRPr lang="en-US" altLang="ja-JP" sz="1200" dirty="0" smtClean="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rPr>
              <a:t>２　受援計画を策定しましょう。</a:t>
            </a:r>
            <a:endParaRPr lang="en-US" altLang="ja-JP" sz="1400" b="1"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感染発生時に適切な措置がとれるよう、初動対応等を定めた「受援計画」を策定しましょう。</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特に、</a:t>
            </a:r>
            <a:r>
              <a:rPr lang="ja-JP" altLang="en-US" sz="1200" dirty="0" smtClean="0">
                <a:solidFill>
                  <a:schemeClr val="tx1"/>
                </a:solidFill>
                <a:latin typeface="Meiryo UI" panose="020B0604030504040204" pitchFamily="50" charset="-128"/>
                <a:ea typeface="Meiryo UI" panose="020B0604030504040204" pitchFamily="50" charset="-128"/>
              </a:rPr>
              <a:t>高齢者等の</a:t>
            </a:r>
            <a:r>
              <a:rPr lang="ja-JP" altLang="en-US" sz="1200" dirty="0" smtClean="0">
                <a:latin typeface="Meiryo UI" panose="020B0604030504040204" pitchFamily="50" charset="-128"/>
                <a:ea typeface="Meiryo UI" panose="020B0604030504040204" pitchFamily="50" charset="-128"/>
              </a:rPr>
              <a:t>住まいとなっている入所施設は、クラスター発生時もサービスの継続運営を確保すること</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が求められます。</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職員</a:t>
            </a:r>
            <a:r>
              <a:rPr lang="ja-JP" altLang="en-US" sz="1200" dirty="0">
                <a:latin typeface="Meiryo UI" panose="020B0604030504040204" pitchFamily="50" charset="-128"/>
                <a:ea typeface="Meiryo UI" panose="020B0604030504040204" pitchFamily="50" charset="-128"/>
              </a:rPr>
              <a:t>に</a:t>
            </a:r>
            <a:r>
              <a:rPr lang="ja-JP" altLang="en-US" sz="1200" dirty="0" smtClean="0">
                <a:latin typeface="Meiryo UI" panose="020B0604030504040204" pitchFamily="50" charset="-128"/>
                <a:ea typeface="Meiryo UI" panose="020B0604030504040204" pitchFamily="50" charset="-128"/>
              </a:rPr>
              <a:t>陽性者</a:t>
            </a:r>
            <a:r>
              <a:rPr lang="ja-JP" altLang="en-US" sz="1200" dirty="0">
                <a:latin typeface="Meiryo UI" panose="020B0604030504040204" pitchFamily="50" charset="-128"/>
                <a:ea typeface="Meiryo UI" panose="020B0604030504040204" pitchFamily="50" charset="-128"/>
              </a:rPr>
              <a:t>等が</a:t>
            </a:r>
            <a:r>
              <a:rPr lang="ja-JP" altLang="en-US" sz="1200" dirty="0" smtClean="0">
                <a:latin typeface="Meiryo UI" panose="020B0604030504040204" pitchFamily="50" charset="-128"/>
                <a:ea typeface="Meiryo UI" panose="020B0604030504040204" pitchFamily="50" charset="-128"/>
              </a:rPr>
              <a:t>発生した</a:t>
            </a:r>
            <a:r>
              <a:rPr lang="ja-JP" altLang="en-US" sz="1200" dirty="0">
                <a:latin typeface="Meiryo UI" panose="020B0604030504040204" pitchFamily="50" charset="-128"/>
                <a:ea typeface="Meiryo UI" panose="020B0604030504040204" pitchFamily="50" charset="-128"/>
              </a:rPr>
              <a:t>場合</a:t>
            </a:r>
            <a:r>
              <a:rPr lang="ja-JP" altLang="en-US" sz="1200" dirty="0" smtClean="0">
                <a:latin typeface="Meiryo UI" panose="020B0604030504040204" pitchFamily="50" charset="-128"/>
                <a:ea typeface="Meiryo UI" panose="020B0604030504040204" pitchFamily="50" charset="-128"/>
              </a:rPr>
              <a:t>に、どの</a:t>
            </a:r>
            <a:r>
              <a:rPr lang="ja-JP" altLang="en-US" sz="1200" dirty="0">
                <a:latin typeface="Meiryo UI" panose="020B0604030504040204" pitchFamily="50" charset="-128"/>
                <a:ea typeface="Meiryo UI" panose="020B0604030504040204" pitchFamily="50" charset="-128"/>
              </a:rPr>
              <a:t>業務を維持し、どの業務を休止</a:t>
            </a:r>
            <a:r>
              <a:rPr lang="ja-JP" altLang="en-US" sz="1200" dirty="0" smtClean="0">
                <a:latin typeface="Meiryo UI" panose="020B0604030504040204" pitchFamily="50" charset="-128"/>
                <a:ea typeface="Meiryo UI" panose="020B0604030504040204" pitchFamily="50" charset="-128"/>
              </a:rPr>
              <a:t>するか</a:t>
            </a:r>
            <a:r>
              <a:rPr lang="ja-JP" altLang="en-US" sz="1200" dirty="0">
                <a:latin typeface="Meiryo UI" panose="020B0604030504040204" pitchFamily="50" charset="-128"/>
                <a:ea typeface="Meiryo UI" panose="020B0604030504040204" pitchFamily="50" charset="-128"/>
              </a:rPr>
              <a:t>など、</a:t>
            </a:r>
            <a:r>
              <a:rPr lang="ja-JP" altLang="en-US" sz="1200" u="sng" dirty="0" smtClean="0">
                <a:latin typeface="Meiryo UI" panose="020B0604030504040204" pitchFamily="50" charset="-128"/>
                <a:ea typeface="Meiryo UI" panose="020B0604030504040204" pitchFamily="50" charset="-128"/>
              </a:rPr>
              <a:t>業務仕分け</a:t>
            </a:r>
            <a:r>
              <a:rPr lang="ja-JP" altLang="en-US" sz="1200" dirty="0" smtClean="0">
                <a:latin typeface="Meiryo UI" panose="020B0604030504040204" pitchFamily="50" charset="-128"/>
                <a:ea typeface="Meiryo UI" panose="020B0604030504040204" pitchFamily="50" charset="-128"/>
              </a:rPr>
              <a:t>や</a:t>
            </a:r>
            <a:r>
              <a:rPr lang="ja-JP" altLang="en-US" sz="1200" u="sng" dirty="0" smtClean="0">
                <a:latin typeface="Meiryo UI" panose="020B0604030504040204" pitchFamily="50" charset="-128"/>
                <a:ea typeface="Meiryo UI" panose="020B0604030504040204" pitchFamily="50" charset="-128"/>
              </a:rPr>
              <a:t>人員</a:t>
            </a:r>
            <a:endParaRPr lang="en-US" altLang="ja-JP" sz="1200" u="sng"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u="sng" dirty="0" smtClean="0">
                <a:latin typeface="Meiryo UI" panose="020B0604030504040204" pitchFamily="50" charset="-128"/>
                <a:ea typeface="Meiryo UI" panose="020B0604030504040204" pitchFamily="50" charset="-128"/>
              </a:rPr>
              <a:t>体制</a:t>
            </a:r>
            <a:r>
              <a:rPr lang="ja-JP" altLang="en-US" sz="1200" dirty="0">
                <a:latin typeface="Meiryo UI" panose="020B0604030504040204" pitchFamily="50" charset="-128"/>
                <a:ea typeface="Meiryo UI" panose="020B0604030504040204" pitchFamily="50" charset="-128"/>
              </a:rPr>
              <a:t>を</a:t>
            </a:r>
            <a:r>
              <a:rPr lang="ja-JP" altLang="en-US" sz="1200" u="sng" dirty="0">
                <a:latin typeface="Meiryo UI" panose="020B0604030504040204" pitchFamily="50" charset="-128"/>
                <a:ea typeface="Meiryo UI" panose="020B0604030504040204" pitchFamily="50" charset="-128"/>
              </a:rPr>
              <a:t>事前に検討</a:t>
            </a:r>
            <a:r>
              <a:rPr lang="ja-JP" altLang="en-US" sz="1200" dirty="0">
                <a:latin typeface="Meiryo UI" panose="020B0604030504040204" pitchFamily="50" charset="-128"/>
                <a:ea typeface="Meiryo UI" panose="020B0604030504040204" pitchFamily="50" charset="-128"/>
              </a:rPr>
              <a:t>しておく</a:t>
            </a:r>
            <a:r>
              <a:rPr lang="ja-JP" altLang="en-US" sz="1200" dirty="0" smtClean="0">
                <a:latin typeface="Meiryo UI" panose="020B0604030504040204" pitchFamily="50" charset="-128"/>
                <a:ea typeface="Meiryo UI" panose="020B0604030504040204" pitchFamily="50" charset="-128"/>
              </a:rPr>
              <a:t>ことが極めて重要</a:t>
            </a:r>
            <a:r>
              <a:rPr lang="ja-JP" altLang="en-US" sz="1200" dirty="0">
                <a:latin typeface="Meiryo UI" panose="020B0604030504040204" pitchFamily="50" charset="-128"/>
                <a:ea typeface="Meiryo UI" panose="020B0604030504040204" pitchFamily="50" charset="-128"/>
              </a:rPr>
              <a:t>です</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受援計画は、円滑に応援職員を受け入れる上でも極めて重要です。感染発生時に職員不足が生じる</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おそれのある施設は、積極的に取り組んでください。</a:t>
            </a:r>
            <a:r>
              <a:rPr lang="ja-JP" altLang="en-US" sz="1200" dirty="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88328" y="318767"/>
            <a:ext cx="6696000" cy="307777"/>
          </a:xfrm>
          <a:prstGeom prst="rect">
            <a:avLst/>
          </a:prstGeom>
          <a:solidFill>
            <a:schemeClr val="accent1">
              <a:lumMod val="75000"/>
            </a:schemeClr>
          </a:solidFill>
          <a:ln>
            <a:noFill/>
          </a:ln>
        </p:spPr>
        <p:txBody>
          <a:bodyPr wrap="square" rtlCol="0">
            <a:spAutoFit/>
          </a:bodyPr>
          <a:lstStyle/>
          <a:p>
            <a:r>
              <a:rPr lang="ja-JP" altLang="en-US" sz="1400" dirty="0" smtClean="0">
                <a:solidFill>
                  <a:schemeClr val="bg1"/>
                </a:solidFill>
                <a:latin typeface="Meiryo UI" panose="020B0604030504040204" pitchFamily="50" charset="-128"/>
                <a:ea typeface="Meiryo UI" panose="020B0604030504040204" pitchFamily="50" charset="-128"/>
              </a:rPr>
              <a:t>２</a:t>
            </a:r>
            <a:r>
              <a:rPr lang="ja-JP" altLang="en-US" sz="1400" dirty="0">
                <a:solidFill>
                  <a:schemeClr val="bg1"/>
                </a:solidFill>
                <a:latin typeface="Meiryo UI" panose="020B0604030504040204" pitchFamily="50" charset="-128"/>
                <a:ea typeface="Meiryo UI" panose="020B0604030504040204" pitchFamily="50" charset="-128"/>
              </a:rPr>
              <a:t>　迅速かつ適切な初動対応のためには、事前の準備が必要です！</a:t>
            </a:r>
            <a:r>
              <a:rPr lang="ja-JP" altLang="en-US" sz="1400" dirty="0">
                <a:solidFill>
                  <a:schemeClr val="bg1"/>
                </a:solidFill>
                <a:latin typeface="HGｺﾞｼｯｸM" panose="020B0609000000000000" pitchFamily="49" charset="-128"/>
                <a:ea typeface="HGｺﾞｼｯｸM" panose="020B0609000000000000" pitchFamily="49" charset="-128"/>
              </a:rPr>
              <a:t>　</a:t>
            </a:r>
          </a:p>
        </p:txBody>
      </p:sp>
      <p:sp>
        <p:nvSpPr>
          <p:cNvPr id="9" name="角丸四角形 8"/>
          <p:cNvSpPr/>
          <p:nvPr/>
        </p:nvSpPr>
        <p:spPr>
          <a:xfrm>
            <a:off x="235756" y="776617"/>
            <a:ext cx="6362700" cy="53157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HGｺﾞｼｯｸM" panose="020B0609000000000000" pitchFamily="49" charset="-128"/>
                <a:ea typeface="HGｺﾞｼｯｸM" panose="020B0609000000000000" pitchFamily="49"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迅速かつ適切な初動対応がとれるよう、改めて、各施設の準備状況を確認してください。感染拡大が始まる前から、利用者や職員の命を守るための万全の準備を！</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6" name="ホームベース 5"/>
          <p:cNvSpPr/>
          <p:nvPr/>
        </p:nvSpPr>
        <p:spPr>
          <a:xfrm>
            <a:off x="88328" y="37811"/>
            <a:ext cx="2088000" cy="268951"/>
          </a:xfrm>
          <a:prstGeom prst="homePlate">
            <a:avLst/>
          </a:prstGeom>
          <a:ln/>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sz="1200" dirty="0" smtClean="0">
                <a:latin typeface="Meiryo UI" panose="020B0604030504040204" pitchFamily="50" charset="-128"/>
                <a:ea typeface="Meiryo UI" panose="020B0604030504040204" pitchFamily="50" charset="-128"/>
              </a:rPr>
              <a:t>あらかじめ準備をしましょう！</a:t>
            </a:r>
            <a:endParaRPr kumimoji="1" lang="ja-JP" altLang="en-US" sz="1200" dirty="0">
              <a:latin typeface="Meiryo UI" panose="020B0604030504040204" pitchFamily="50" charset="-128"/>
              <a:ea typeface="Meiryo UI" panose="020B0604030504040204" pitchFamily="50" charset="-128"/>
            </a:endParaRPr>
          </a:p>
        </p:txBody>
      </p:sp>
      <p:sp>
        <p:nvSpPr>
          <p:cNvPr id="10" name="正方形/長方形 9"/>
          <p:cNvSpPr/>
          <p:nvPr/>
        </p:nvSpPr>
        <p:spPr>
          <a:xfrm>
            <a:off x="86656" y="6721729"/>
            <a:ext cx="6624000" cy="3132000"/>
          </a:xfrm>
          <a:prstGeom prst="rect">
            <a:avLst/>
          </a:prstGeom>
          <a:solidFill>
            <a:srgbClr val="CCFFFF"/>
          </a:solidFill>
          <a:ln>
            <a:solidFill>
              <a:srgbClr val="FFC000"/>
            </a:solidFill>
          </a:ln>
        </p:spPr>
        <p:style>
          <a:lnRef idx="1">
            <a:schemeClr val="accent4"/>
          </a:lnRef>
          <a:fillRef idx="2">
            <a:schemeClr val="accent4"/>
          </a:fillRef>
          <a:effectRef idx="1">
            <a:schemeClr val="accent4"/>
          </a:effectRef>
          <a:fontRef idx="minor">
            <a:schemeClr val="dk1"/>
          </a:fontRef>
        </p:style>
        <p:txBody>
          <a:bodyPr wrap="square">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職員のみなさまに</a:t>
            </a:r>
            <a:r>
              <a:rPr lang="en-US" altLang="ja-JP" sz="1200" b="1" dirty="0" smtClean="0">
                <a:latin typeface="Meiryo UI" panose="020B0604030504040204" pitchFamily="50" charset="-128"/>
                <a:ea typeface="Meiryo UI" panose="020B0604030504040204" pitchFamily="50" charset="-128"/>
              </a:rPr>
              <a:t>】</a:t>
            </a:r>
          </a:p>
          <a:p>
            <a:r>
              <a:rPr lang="ja-JP" altLang="en-US" sz="1200" dirty="0" smtClean="0">
                <a:latin typeface="Meiryo UI" panose="020B0604030504040204" pitchFamily="50" charset="-128"/>
                <a:ea typeface="Meiryo UI" panose="020B0604030504040204" pitchFamily="50" charset="-128"/>
              </a:rPr>
              <a:t>□　職員同士でのマスクなしの会話：</a:t>
            </a:r>
            <a:r>
              <a:rPr lang="ja-JP" altLang="en-US" sz="1050" dirty="0" smtClean="0">
                <a:latin typeface="Meiryo UI" panose="020B0604030504040204" pitchFamily="50" charset="-128"/>
                <a:ea typeface="Meiryo UI" panose="020B0604030504040204" pitchFamily="50" charset="-128"/>
              </a:rPr>
              <a:t>ロッカールーム</a:t>
            </a:r>
            <a:r>
              <a:rPr lang="ja-JP" altLang="en-US" sz="1050" dirty="0">
                <a:latin typeface="Meiryo UI" panose="020B0604030504040204" pitchFamily="50" charset="-128"/>
                <a:ea typeface="Meiryo UI" panose="020B0604030504040204" pitchFamily="50" charset="-128"/>
              </a:rPr>
              <a:t>・食事・休憩室等の場面が変わる時が要注意</a:t>
            </a:r>
            <a:r>
              <a:rPr lang="ja-JP" altLang="en-US" sz="1050" dirty="0" smtClean="0">
                <a:latin typeface="Meiryo UI" panose="020B0604030504040204" pitchFamily="50" charset="-128"/>
                <a:ea typeface="Meiryo UI" panose="020B0604030504040204" pitchFamily="50" charset="-128"/>
              </a:rPr>
              <a:t>です。</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同居者や家族以外の方との会食：</a:t>
            </a:r>
            <a:r>
              <a:rPr lang="ja-JP" altLang="en-US" sz="1050" dirty="0" smtClean="0">
                <a:latin typeface="Meiryo UI" panose="020B0604030504040204" pitchFamily="50" charset="-128"/>
                <a:ea typeface="Meiryo UI" panose="020B0604030504040204" pitchFamily="50" charset="-128"/>
              </a:rPr>
              <a:t>飲食</a:t>
            </a:r>
            <a:r>
              <a:rPr lang="ja-JP" altLang="en-US" sz="1050" dirty="0">
                <a:latin typeface="Meiryo UI" panose="020B0604030504040204" pitchFamily="50" charset="-128"/>
                <a:ea typeface="Meiryo UI" panose="020B0604030504040204" pitchFamily="50" charset="-128"/>
              </a:rPr>
              <a:t>を通じての感染のリスクにご注意</a:t>
            </a:r>
            <a:r>
              <a:rPr lang="ja-JP" altLang="en-US" sz="1050" dirty="0" smtClean="0">
                <a:latin typeface="Meiryo UI" panose="020B0604030504040204" pitchFamily="50" charset="-128"/>
                <a:ea typeface="Meiryo UI" panose="020B0604030504040204" pitchFamily="50" charset="-128"/>
              </a:rPr>
              <a:t>ください。</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体調不良時の無理な出勤：</a:t>
            </a:r>
            <a:r>
              <a:rPr lang="ja-JP" altLang="en-US" sz="1050" dirty="0" smtClean="0">
                <a:latin typeface="Meiryo UI" panose="020B0604030504040204" pitchFamily="50" charset="-128"/>
                <a:ea typeface="Meiryo UI" panose="020B0604030504040204" pitchFamily="50" charset="-128"/>
              </a:rPr>
              <a:t>発熱、風邪</a:t>
            </a:r>
            <a:r>
              <a:rPr lang="ja-JP" altLang="en-US" sz="1050" dirty="0">
                <a:latin typeface="Meiryo UI" panose="020B0604030504040204" pitchFamily="50" charset="-128"/>
                <a:ea typeface="Meiryo UI" panose="020B0604030504040204" pitchFamily="50" charset="-128"/>
              </a:rPr>
              <a:t>症状（鼻汁・咽頭痛・咳など</a:t>
            </a:r>
            <a:r>
              <a:rPr lang="ja-JP" altLang="en-US" sz="1050" dirty="0" smtClean="0">
                <a:latin typeface="Meiryo UI" panose="020B0604030504040204" pitchFamily="50" charset="-128"/>
                <a:ea typeface="Meiryo UI" panose="020B0604030504040204" pitchFamily="50" charset="-128"/>
              </a:rPr>
              <a:t>）、嗅覚</a:t>
            </a:r>
            <a:r>
              <a:rPr lang="ja-JP" altLang="en-US" sz="1050" dirty="0">
                <a:latin typeface="Meiryo UI" panose="020B0604030504040204" pitchFamily="50" charset="-128"/>
                <a:ea typeface="Meiryo UI" panose="020B0604030504040204" pitchFamily="50" charset="-128"/>
              </a:rPr>
              <a:t>障害・味覚</a:t>
            </a:r>
            <a:r>
              <a:rPr lang="ja-JP" altLang="en-US" sz="1050" dirty="0" smtClean="0">
                <a:latin typeface="Meiryo UI" panose="020B0604030504040204" pitchFamily="50" charset="-128"/>
                <a:ea typeface="Meiryo UI" panose="020B0604030504040204" pitchFamily="50" charset="-128"/>
              </a:rPr>
              <a:t>障害等の症状</a:t>
            </a:r>
            <a:r>
              <a:rPr lang="ja-JP" altLang="en-US" sz="1050" dirty="0">
                <a:latin typeface="Meiryo UI" panose="020B0604030504040204" pitchFamily="50" charset="-128"/>
                <a:ea typeface="Meiryo UI" panose="020B0604030504040204" pitchFamily="50" charset="-128"/>
              </a:rPr>
              <a:t>が</a:t>
            </a:r>
            <a:r>
              <a:rPr lang="ja-JP" altLang="en-US" sz="1050" dirty="0" smtClean="0">
                <a:latin typeface="Meiryo UI" panose="020B0604030504040204" pitchFamily="50" charset="-128"/>
                <a:ea typeface="Meiryo UI" panose="020B0604030504040204" pitchFamily="50" charset="-128"/>
              </a:rPr>
              <a:t>ある</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場合</a:t>
            </a:r>
            <a:r>
              <a:rPr lang="ja-JP" altLang="en-US" sz="1050" dirty="0">
                <a:latin typeface="Meiryo UI" panose="020B0604030504040204" pitchFamily="50" charset="-128"/>
                <a:ea typeface="Meiryo UI" panose="020B0604030504040204" pitchFamily="50" charset="-128"/>
              </a:rPr>
              <a:t>は、職場には来ず、管理者に相談し検査を</a:t>
            </a:r>
            <a:r>
              <a:rPr lang="ja-JP" altLang="en-US" sz="1050" dirty="0" smtClean="0">
                <a:latin typeface="Meiryo UI" panose="020B0604030504040204" pitchFamily="50" charset="-128"/>
                <a:ea typeface="Meiryo UI" panose="020B0604030504040204" pitchFamily="50" charset="-128"/>
              </a:rPr>
              <a:t>受けましょう（下記参照）</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職場での正しいマスク</a:t>
            </a:r>
            <a:r>
              <a:rPr lang="ja-JP" altLang="en-US" sz="1200" dirty="0">
                <a:latin typeface="Meiryo UI" panose="020B0604030504040204" pitchFamily="50" charset="-128"/>
                <a:ea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rPr>
              <a:t>着用：口と</a:t>
            </a:r>
            <a:r>
              <a:rPr lang="ja-JP" altLang="en-US" sz="1050" dirty="0" smtClean="0">
                <a:latin typeface="Meiryo UI" panose="020B0604030504040204" pitchFamily="50" charset="-128"/>
                <a:ea typeface="Meiryo UI" panose="020B0604030504040204" pitchFamily="50" charset="-128"/>
              </a:rPr>
              <a:t>鼻を確実に覆ってください。できれば</a:t>
            </a:r>
            <a:r>
              <a:rPr lang="ja-JP" altLang="en-US" sz="1050" dirty="0">
                <a:latin typeface="Meiryo UI" panose="020B0604030504040204" pitchFamily="50" charset="-128"/>
                <a:ea typeface="Meiryo UI" panose="020B0604030504040204" pitchFamily="50" charset="-128"/>
              </a:rPr>
              <a:t>、職場で</a:t>
            </a:r>
            <a:r>
              <a:rPr lang="ja-JP" altLang="en-US" sz="1050" dirty="0" smtClean="0">
                <a:latin typeface="Meiryo UI" panose="020B0604030504040204" pitchFamily="50" charset="-128"/>
                <a:ea typeface="Meiryo UI" panose="020B0604030504040204" pitchFamily="50" charset="-128"/>
              </a:rPr>
              <a:t>は不織</a:t>
            </a:r>
            <a:r>
              <a:rPr lang="ja-JP" altLang="en-US" sz="1050" dirty="0">
                <a:latin typeface="Meiryo UI" panose="020B0604030504040204" pitchFamily="50" charset="-128"/>
                <a:ea typeface="Meiryo UI" panose="020B0604030504040204" pitchFamily="50" charset="-128"/>
              </a:rPr>
              <a:t>布</a:t>
            </a:r>
            <a:r>
              <a:rPr lang="ja-JP" altLang="en-US" sz="1050" dirty="0" smtClean="0">
                <a:latin typeface="Meiryo UI" panose="020B0604030504040204" pitchFamily="50" charset="-128"/>
                <a:ea typeface="Meiryo UI" panose="020B0604030504040204" pitchFamily="50" charset="-128"/>
              </a:rPr>
              <a:t>マスクの着用を</a:t>
            </a:r>
            <a:r>
              <a:rPr lang="ja-JP" altLang="en-US" sz="1050" dirty="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施設内の感染リスクを軽減するため</a:t>
            </a:r>
            <a:r>
              <a:rPr lang="en-US" altLang="ja-JP" sz="1200" b="1" dirty="0" smtClean="0">
                <a:latin typeface="Meiryo UI" panose="020B0604030504040204" pitchFamily="50" charset="-128"/>
                <a:ea typeface="Meiryo UI" panose="020B0604030504040204" pitchFamily="50" charset="-128"/>
              </a:rPr>
              <a:t>】</a:t>
            </a:r>
          </a:p>
          <a:p>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ユニバーサルマスキング：</a:t>
            </a:r>
            <a:r>
              <a:rPr lang="ja-JP" altLang="en-US" sz="1050" dirty="0">
                <a:latin typeface="Meiryo UI" panose="020B0604030504040204" pitchFamily="50" charset="-128"/>
                <a:ea typeface="Meiryo UI" panose="020B0604030504040204" pitchFamily="50" charset="-128"/>
              </a:rPr>
              <a:t>施設内では職員、利用者、来訪者すべての人が</a:t>
            </a:r>
            <a:r>
              <a:rPr lang="ja-JP" altLang="en-US" sz="1050" dirty="0" smtClean="0">
                <a:latin typeface="Meiryo UI" panose="020B0604030504040204" pitchFamily="50" charset="-128"/>
                <a:ea typeface="Meiryo UI" panose="020B0604030504040204" pitchFamily="50" charset="-128"/>
              </a:rPr>
              <a:t>マスクの着用を（利用者</a:t>
            </a:r>
            <a:r>
              <a:rPr lang="ja-JP" altLang="en-US" sz="1050" dirty="0">
                <a:latin typeface="Meiryo UI" panose="020B0604030504040204" pitchFamily="50" charset="-128"/>
                <a:ea typeface="Meiryo UI" panose="020B0604030504040204" pitchFamily="50" charset="-128"/>
              </a:rPr>
              <a:t>にも</a:t>
            </a:r>
            <a:r>
              <a:rPr lang="ja-JP" altLang="en-US" sz="1050" dirty="0" smtClean="0">
                <a:latin typeface="Meiryo UI" panose="020B0604030504040204" pitchFamily="50" charset="-128"/>
                <a:ea typeface="Meiryo UI" panose="020B0604030504040204" pitchFamily="50" charset="-128"/>
              </a:rPr>
              <a:t>可能</a:t>
            </a:r>
            <a:r>
              <a:rPr lang="ja-JP" altLang="en-US" sz="1050" dirty="0">
                <a:latin typeface="Meiryo UI" panose="020B0604030504040204" pitchFamily="50" charset="-128"/>
                <a:ea typeface="Meiryo UI" panose="020B0604030504040204" pitchFamily="50" charset="-128"/>
              </a:rPr>
              <a:t>な限り、</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着用</a:t>
            </a:r>
            <a:r>
              <a:rPr lang="ja-JP" altLang="en-US" sz="1050" dirty="0">
                <a:latin typeface="Meiryo UI" panose="020B0604030504040204" pitchFamily="50" charset="-128"/>
                <a:ea typeface="Meiryo UI" panose="020B0604030504040204" pitchFamily="50" charset="-128"/>
              </a:rPr>
              <a:t>を呼びかけましょう）</a:t>
            </a:r>
          </a:p>
          <a:p>
            <a:r>
              <a:rPr lang="ja-JP" altLang="en-US" sz="1200" dirty="0" smtClean="0">
                <a:latin typeface="Meiryo UI" panose="020B0604030504040204" pitchFamily="50" charset="-128"/>
                <a:ea typeface="Meiryo UI" panose="020B0604030504040204" pitchFamily="50" charset="-128"/>
              </a:rPr>
              <a:t>□　距離の</a:t>
            </a:r>
            <a:r>
              <a:rPr lang="ja-JP" altLang="en-US" sz="1200" dirty="0">
                <a:latin typeface="Meiryo UI" panose="020B0604030504040204" pitchFamily="50" charset="-128"/>
                <a:ea typeface="Meiryo UI" panose="020B0604030504040204" pitchFamily="50" charset="-128"/>
              </a:rPr>
              <a:t>保持：</a:t>
            </a:r>
            <a:r>
              <a:rPr lang="ja-JP" altLang="en-US" sz="1050" dirty="0">
                <a:latin typeface="Meiryo UI" panose="020B0604030504040204" pitchFamily="50" charset="-128"/>
                <a:ea typeface="Meiryo UI" panose="020B0604030504040204" pitchFamily="50" charset="-128"/>
              </a:rPr>
              <a:t>ふだん</a:t>
            </a:r>
            <a:r>
              <a:rPr lang="ja-JP" altLang="en-US" sz="1050" dirty="0" smtClean="0">
                <a:latin typeface="Meiryo UI" panose="020B0604030504040204" pitchFamily="50" charset="-128"/>
                <a:ea typeface="Meiryo UI" panose="020B0604030504040204" pitchFamily="50" charset="-128"/>
              </a:rPr>
              <a:t>から入所者同士の適切な距離の保持をお願いします。ショートステイ</a:t>
            </a:r>
            <a:r>
              <a:rPr lang="ja-JP" altLang="en-US" sz="1050" dirty="0">
                <a:latin typeface="Meiryo UI" panose="020B0604030504040204" pitchFamily="50" charset="-128"/>
                <a:ea typeface="Meiryo UI" panose="020B0604030504040204" pitchFamily="50" charset="-128"/>
              </a:rPr>
              <a:t>および新規</a:t>
            </a:r>
            <a:r>
              <a:rPr lang="ja-JP" altLang="en-US" sz="1050" dirty="0" smtClean="0">
                <a:latin typeface="Meiryo UI" panose="020B0604030504040204" pitchFamily="50" charset="-128"/>
                <a:ea typeface="Meiryo UI" panose="020B0604030504040204" pitchFamily="50" charset="-128"/>
              </a:rPr>
              <a:t>入所者</a:t>
            </a:r>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でき</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a:t>
            </a:r>
            <a:r>
              <a:rPr lang="ja-JP" altLang="en-US" sz="1050" dirty="0" err="1" smtClean="0">
                <a:latin typeface="Meiryo UI" panose="020B0604030504040204" pitchFamily="50" charset="-128"/>
                <a:ea typeface="Meiryo UI" panose="020B0604030504040204" pitchFamily="50" charset="-128"/>
              </a:rPr>
              <a:t>れば</a:t>
            </a:r>
            <a:r>
              <a:rPr lang="ja-JP" altLang="en-US" sz="1050" dirty="0" smtClean="0">
                <a:latin typeface="Meiryo UI" panose="020B0604030504040204" pitchFamily="50" charset="-128"/>
                <a:ea typeface="Meiryo UI" panose="020B0604030504040204" pitchFamily="50" charset="-128"/>
              </a:rPr>
              <a:t>２週間程度）と長期入所者は、可能な範囲で、集団の場では</a:t>
            </a:r>
            <a:r>
              <a:rPr lang="en-US" altLang="ja-JP" sz="1050" dirty="0" smtClean="0">
                <a:latin typeface="Meiryo UI" panose="020B0604030504040204" pitchFamily="50" charset="-128"/>
                <a:ea typeface="Meiryo UI" panose="020B0604030504040204" pitchFamily="50" charset="-128"/>
              </a:rPr>
              <a:t>2m</a:t>
            </a:r>
            <a:r>
              <a:rPr lang="ja-JP" altLang="en-US" sz="1050" dirty="0" smtClean="0">
                <a:latin typeface="Meiryo UI" panose="020B0604030504040204" pitchFamily="50" charset="-128"/>
                <a:ea typeface="Meiryo UI" panose="020B0604030504040204" pitchFamily="50" charset="-128"/>
              </a:rPr>
              <a:t>以上の距離を保持ください。</a:t>
            </a:r>
          </a:p>
          <a:p>
            <a:r>
              <a:rPr lang="ja-JP" altLang="en-US" sz="1200" dirty="0" smtClean="0">
                <a:latin typeface="Meiryo UI" panose="020B0604030504040204" pitchFamily="50" charset="-128"/>
                <a:ea typeface="Meiryo UI" panose="020B0604030504040204" pitchFamily="50" charset="-128"/>
              </a:rPr>
              <a:t>□　食事・</a:t>
            </a:r>
            <a:r>
              <a:rPr lang="ja-JP" altLang="en-US" sz="1200" dirty="0">
                <a:latin typeface="Meiryo UI" panose="020B0604030504040204" pitchFamily="50" charset="-128"/>
                <a:ea typeface="Meiryo UI" panose="020B0604030504040204" pitchFamily="50" charset="-128"/>
              </a:rPr>
              <a:t>口腔ケア：</a:t>
            </a:r>
            <a:r>
              <a:rPr lang="ja-JP" altLang="en-US" sz="1050" dirty="0">
                <a:latin typeface="Meiryo UI" panose="020B0604030504040204" pitchFamily="50" charset="-128"/>
                <a:ea typeface="Meiryo UI" panose="020B0604030504040204" pitchFamily="50" charset="-128"/>
              </a:rPr>
              <a:t>可能な限り、</a:t>
            </a:r>
            <a:r>
              <a:rPr lang="ja-JP" altLang="en-US" sz="1050" dirty="0" smtClean="0">
                <a:latin typeface="Meiryo UI" panose="020B0604030504040204" pitchFamily="50" charset="-128"/>
                <a:ea typeface="Meiryo UI" panose="020B0604030504040204" pitchFamily="50" charset="-128"/>
              </a:rPr>
              <a:t>利用者同士</a:t>
            </a:r>
            <a:r>
              <a:rPr lang="ja-JP" altLang="en-US" sz="1050" dirty="0">
                <a:latin typeface="Meiryo UI" panose="020B0604030504040204" pitchFamily="50" charset="-128"/>
                <a:ea typeface="Meiryo UI" panose="020B0604030504040204" pitchFamily="50" charset="-128"/>
              </a:rPr>
              <a:t>を対面で座らせない、パーテーションを置く</a:t>
            </a:r>
            <a:r>
              <a:rPr lang="ja-JP" altLang="en-US" sz="1050" dirty="0" smtClean="0">
                <a:latin typeface="Meiryo UI" panose="020B0604030504040204" pitchFamily="50" charset="-128"/>
                <a:ea typeface="Meiryo UI" panose="020B0604030504040204" pitchFamily="50" charset="-128"/>
              </a:rPr>
              <a:t>など、</a:t>
            </a:r>
            <a:endParaRPr lang="en-US" altLang="ja-JP" sz="1050" dirty="0" smtClean="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
            </a:r>
            <a:r>
              <a:rPr lang="en-US" altLang="ja-JP" sz="1050" dirty="0" smtClean="0">
                <a:latin typeface="Meiryo UI" panose="020B0604030504040204" pitchFamily="50" charset="-128"/>
                <a:ea typeface="Meiryo UI" panose="020B0604030504040204" pitchFamily="50" charset="-128"/>
              </a:rPr>
              <a:t/>
            </a:r>
            <a:r>
              <a:rPr lang="ja-JP" altLang="en-US" sz="1050" dirty="0" smtClean="0">
                <a:latin typeface="Meiryo UI" panose="020B0604030504040204" pitchFamily="50" charset="-128"/>
                <a:ea typeface="Meiryo UI" panose="020B0604030504040204" pitchFamily="50" charset="-128"/>
              </a:rPr>
              <a:t>飛沫</a:t>
            </a:r>
            <a:r>
              <a:rPr lang="ja-JP" altLang="en-US" sz="1050" dirty="0">
                <a:latin typeface="Meiryo UI" panose="020B0604030504040204" pitchFamily="50" charset="-128"/>
                <a:ea typeface="Meiryo UI" panose="020B0604030504040204" pitchFamily="50" charset="-128"/>
              </a:rPr>
              <a:t>がかからない工夫</a:t>
            </a:r>
            <a:r>
              <a:rPr lang="ja-JP" altLang="en-US" sz="1050" dirty="0" smtClean="0">
                <a:latin typeface="Meiryo UI" panose="020B0604030504040204" pitchFamily="50" charset="-128"/>
                <a:ea typeface="Meiryo UI" panose="020B0604030504040204" pitchFamily="50" charset="-128"/>
              </a:rPr>
              <a:t>を。</a:t>
            </a:r>
            <a:endParaRPr lang="en-US" altLang="ja-JP" sz="1200" dirty="0" smtClean="0">
              <a:latin typeface="Meiryo UI" panose="020B0604030504040204" pitchFamily="50" charset="-128"/>
              <a:ea typeface="Meiryo UI" panose="020B0604030504040204" pitchFamily="50" charset="-128"/>
            </a:endParaRPr>
          </a:p>
          <a:p>
            <a:endParaRPr lang="en-US" altLang="ja-JP" sz="1200" b="1" dirty="0" smtClean="0">
              <a:latin typeface="Meiryo UI" panose="020B0604030504040204" pitchFamily="50" charset="-128"/>
              <a:ea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福祉施設で働くみなさまにあらためてお願いしたいこと</a:t>
            </a:r>
          </a:p>
          <a:p>
            <a:r>
              <a:rPr lang="ja-JP" altLang="en-US" sz="1200" dirty="0" smtClean="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https://www.pref.osaka.lg.jp/attach/39235/00000000/onegai3.pdf</a:t>
            </a:r>
            <a:endParaRPr lang="en-US" altLang="ja-JP" sz="1200" dirty="0" smtClean="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86656" y="6427265"/>
            <a:ext cx="6660000" cy="307777"/>
          </a:xfrm>
          <a:prstGeom prst="rect">
            <a:avLst/>
          </a:prstGeom>
          <a:solidFill>
            <a:schemeClr val="accent1">
              <a:lumMod val="75000"/>
            </a:schemeClr>
          </a:solidFill>
          <a:ln>
            <a:noFill/>
          </a:ln>
        </p:spPr>
        <p:txBody>
          <a:bodyPr wrap="square" rtlCol="0">
            <a:spAutoFit/>
          </a:bodyPr>
          <a:lstStyle/>
          <a:p>
            <a:r>
              <a:rPr lang="ja-JP" altLang="en-US" sz="1400" dirty="0" smtClean="0">
                <a:solidFill>
                  <a:schemeClr val="bg1"/>
                </a:solidFill>
                <a:latin typeface="Meiryo UI" panose="020B0604030504040204" pitchFamily="50" charset="-128"/>
                <a:ea typeface="Meiryo UI" panose="020B0604030504040204" pitchFamily="50" charset="-128"/>
              </a:rPr>
              <a:t>３</a:t>
            </a:r>
            <a:r>
              <a:rPr lang="ja-JP" altLang="en-US" sz="1400" dirty="0">
                <a:solidFill>
                  <a:schemeClr val="bg1"/>
                </a:solidFill>
                <a:latin typeface="Meiryo UI" panose="020B0604030504040204" pitchFamily="50" charset="-128"/>
                <a:ea typeface="Meiryo UI" panose="020B0604030504040204" pitchFamily="50" charset="-128"/>
              </a:rPr>
              <a:t>　</a:t>
            </a:r>
            <a:r>
              <a:rPr lang="ja-JP" altLang="en-US" sz="1400" dirty="0" smtClean="0">
                <a:solidFill>
                  <a:schemeClr val="bg1"/>
                </a:solidFill>
                <a:latin typeface="Meiryo UI" panose="020B0604030504040204" pitchFamily="50" charset="-128"/>
                <a:ea typeface="Meiryo UI" panose="020B0604030504040204" pitchFamily="50" charset="-128"/>
              </a:rPr>
              <a:t>今一度、ご確認をお願いします</a:t>
            </a:r>
            <a:endParaRPr lang="ja-JP" altLang="en-US" sz="1400" dirty="0">
              <a:solidFill>
                <a:schemeClr val="bg1"/>
              </a:solidFill>
              <a:latin typeface="Meiryo UI" panose="020B0604030504040204" pitchFamily="50" charset="-128"/>
              <a:ea typeface="Meiryo UI" panose="020B0604030504040204" pitchFamily="50" charset="-128"/>
            </a:endParaRPr>
          </a:p>
        </p:txBody>
      </p:sp>
      <p:sp>
        <p:nvSpPr>
          <p:cNvPr id="12" name="ホームベース 11"/>
          <p:cNvSpPr/>
          <p:nvPr/>
        </p:nvSpPr>
        <p:spPr>
          <a:xfrm>
            <a:off x="88328" y="6153404"/>
            <a:ext cx="2088000" cy="268951"/>
          </a:xfrm>
          <a:prstGeom prst="homePlate">
            <a:avLst/>
          </a:prstGeom>
          <a:ln/>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sz="1200" dirty="0" smtClean="0">
                <a:latin typeface="Meiryo UI" panose="020B0604030504040204" pitchFamily="50" charset="-128"/>
                <a:ea typeface="Meiryo UI" panose="020B0604030504040204" pitchFamily="50" charset="-128"/>
              </a:rPr>
              <a:t>日頃の取組み・・・</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77655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正方形/長方形 78"/>
          <p:cNvSpPr/>
          <p:nvPr/>
        </p:nvSpPr>
        <p:spPr>
          <a:xfrm>
            <a:off x="299839" y="7237039"/>
            <a:ext cx="5842055" cy="287771"/>
          </a:xfrm>
          <a:prstGeom prst="rect">
            <a:avLst/>
          </a:prstGeom>
        </p:spPr>
        <p:txBody>
          <a:bodyPr wrap="square">
            <a:spAutoFit/>
          </a:bodyPr>
          <a:lstStyle/>
          <a:p>
            <a:pPr lvl="0"/>
            <a:endParaRPr kumimoji="1" lang="ja-JP" altLang="en-US" sz="1270" dirty="0">
              <a:solidFill>
                <a:srgbClr val="002060"/>
              </a:solidFill>
              <a:latin typeface="Meiryo UI" panose="020B0604030504040204" pitchFamily="50" charset="-128"/>
              <a:ea typeface="Meiryo UI" panose="020B0604030504040204" pitchFamily="50" charset="-128"/>
            </a:endParaRPr>
          </a:p>
        </p:txBody>
      </p:sp>
      <p:sp>
        <p:nvSpPr>
          <p:cNvPr id="8" name="正方形/長方形 7"/>
          <p:cNvSpPr/>
          <p:nvPr/>
        </p:nvSpPr>
        <p:spPr>
          <a:xfrm>
            <a:off x="77109" y="866688"/>
            <a:ext cx="6660575" cy="8740854"/>
          </a:xfrm>
          <a:prstGeom prst="rect">
            <a:avLst/>
          </a:prstGeom>
          <a:solidFill>
            <a:srgbClr val="CCFFFF"/>
          </a:solidFill>
          <a:ln>
            <a:noFill/>
          </a:ln>
        </p:spPr>
        <p:style>
          <a:lnRef idx="2">
            <a:schemeClr val="dk1"/>
          </a:lnRef>
          <a:fillRef idx="1">
            <a:schemeClr val="lt1"/>
          </a:fillRef>
          <a:effectRef idx="0">
            <a:schemeClr val="dk1"/>
          </a:effectRef>
          <a:fontRef idx="minor">
            <a:schemeClr val="dk1"/>
          </a:fontRef>
        </p:style>
        <p:txBody>
          <a:bodyPr wrap="square">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新型コロナウイルス感染症の特徴、発生時の対応、ゾーニングなどについて</a:t>
            </a:r>
            <a:endParaRPr lang="en-US" altLang="ja-JP" sz="1200" b="1"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社会福祉施設等における新型コロナウイルス感染症対策に係る研修会（令和３年８月</a:t>
            </a:r>
            <a:r>
              <a:rPr lang="en-US" altLang="ja-JP" sz="1200" dirty="0">
                <a:latin typeface="Meiryo UI" panose="020B0604030504040204" pitchFamily="50" charset="-128"/>
                <a:ea typeface="Meiryo UI" panose="020B0604030504040204" pitchFamily="50" charset="-128"/>
              </a:rPr>
              <a:t>26</a:t>
            </a:r>
            <a:r>
              <a:rPr lang="ja-JP" altLang="en-US" sz="1200" dirty="0">
                <a:latin typeface="Meiryo UI" panose="020B0604030504040204" pitchFamily="50" charset="-128"/>
                <a:ea typeface="Meiryo UI" panose="020B0604030504040204" pitchFamily="50" charset="-128"/>
              </a:rPr>
              <a:t>日及び</a:t>
            </a:r>
            <a:r>
              <a:rPr lang="en-US" altLang="ja-JP" sz="1200" dirty="0">
                <a:latin typeface="Meiryo UI" panose="020B0604030504040204" pitchFamily="50" charset="-128"/>
                <a:ea typeface="Meiryo UI" panose="020B0604030504040204" pitchFamily="50" charset="-128"/>
              </a:rPr>
              <a:t>30</a:t>
            </a:r>
            <a:r>
              <a:rPr lang="ja-JP" altLang="en-US" sz="1200" dirty="0">
                <a:latin typeface="Meiryo UI" panose="020B0604030504040204" pitchFamily="50" charset="-128"/>
                <a:ea typeface="Meiryo UI" panose="020B0604030504040204" pitchFamily="50" charset="-128"/>
              </a:rPr>
              <a:t>日開催</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endParaRPr lang="en-US" altLang="ja-JP" sz="1200" u="sng" dirty="0" smtClean="0">
              <a:solidFill>
                <a:prstClr val="black"/>
              </a:solidFill>
              <a:latin typeface="Meiryo UI" panose="020B0604030504040204" pitchFamily="50" charset="-128"/>
              <a:ea typeface="Meiryo UI" panose="020B0604030504040204" pitchFamily="50" charset="-128"/>
              <a:hlinkClick r:id="rId6"/>
            </a:endParaRPr>
          </a:p>
          <a:p>
            <a:endParaRPr lang="en-US" altLang="ja-JP" sz="1200" u="sng" dirty="0">
              <a:solidFill>
                <a:prstClr val="black"/>
              </a:solidFill>
              <a:latin typeface="Meiryo UI" panose="020B0604030504040204" pitchFamily="50" charset="-128"/>
              <a:ea typeface="Meiryo UI" panose="020B0604030504040204" pitchFamily="50" charset="-128"/>
              <a:hlinkClick r:id="rId6"/>
            </a:endParaRPr>
          </a:p>
          <a:p>
            <a:endParaRPr lang="en-US" altLang="ja-JP" sz="1200" u="sng" dirty="0" smtClean="0">
              <a:solidFill>
                <a:prstClr val="black"/>
              </a:solidFill>
              <a:latin typeface="Meiryo UI" panose="020B0604030504040204" pitchFamily="50" charset="-128"/>
              <a:ea typeface="Meiryo UI" panose="020B0604030504040204" pitchFamily="50" charset="-128"/>
              <a:hlinkClick r:id="rId6"/>
            </a:endParaRPr>
          </a:p>
          <a:p>
            <a:endParaRPr lang="en-US" altLang="ja-JP" sz="1200" u="sng" dirty="0">
              <a:solidFill>
                <a:prstClr val="black"/>
              </a:solidFill>
              <a:latin typeface="Meiryo UI" panose="020B0604030504040204" pitchFamily="50" charset="-128"/>
              <a:ea typeface="Meiryo UI" panose="020B0604030504040204" pitchFamily="50" charset="-128"/>
              <a:hlinkClick r:id="rId6"/>
            </a:endParaRPr>
          </a:p>
          <a:p>
            <a:endParaRPr lang="en-US" altLang="ja-JP" sz="1200" u="sng" dirty="0" smtClean="0">
              <a:solidFill>
                <a:prstClr val="black"/>
              </a:solidFill>
              <a:latin typeface="Meiryo UI" panose="020B0604030504040204" pitchFamily="50" charset="-128"/>
              <a:ea typeface="Meiryo UI" panose="020B0604030504040204" pitchFamily="50" charset="-128"/>
              <a:hlinkClick r:id="rId6"/>
            </a:endParaRPr>
          </a:p>
          <a:p>
            <a:endParaRPr lang="en-US" altLang="ja-JP" sz="1200" dirty="0" smtClean="0">
              <a:solidFill>
                <a:prstClr val="black"/>
              </a:solidFill>
              <a:latin typeface="Meiryo UI" panose="020B0604030504040204" pitchFamily="50" charset="-128"/>
              <a:ea typeface="Meiryo UI" panose="020B0604030504040204" pitchFamily="50" charset="-128"/>
            </a:endParaRPr>
          </a:p>
          <a:p>
            <a:r>
              <a:rPr lang="ja-JP" altLang="en-US" sz="1200" dirty="0" smtClean="0">
                <a:solidFill>
                  <a:prstClr val="black"/>
                </a:solidFill>
                <a:latin typeface="Meiryo UI" panose="020B0604030504040204" pitchFamily="50" charset="-128"/>
                <a:ea typeface="Meiryo UI" panose="020B0604030504040204" pitchFamily="50" charset="-128"/>
              </a:rPr>
              <a:t>　⇒　</a:t>
            </a:r>
            <a:r>
              <a:rPr lang="en-US" altLang="ja-JP" sz="1200" dirty="0">
                <a:solidFill>
                  <a:prstClr val="black"/>
                </a:solidFill>
                <a:latin typeface="Meiryo UI" panose="020B0604030504040204" pitchFamily="50" charset="-128"/>
                <a:ea typeface="Meiryo UI" panose="020B0604030504040204" pitchFamily="50" charset="-128"/>
              </a:rPr>
              <a:t>https://www.pref.osaka.lg.jp/fukushisomu/kansentaisaku/index.html#taisaku</a:t>
            </a:r>
            <a:endParaRPr lang="en-US" altLang="ja-JP" sz="1200" dirty="0" smtClean="0">
              <a:solidFill>
                <a:prstClr val="black"/>
              </a:solidFill>
              <a:latin typeface="Meiryo UI" panose="020B0604030504040204" pitchFamily="50" charset="-128"/>
              <a:ea typeface="Meiryo UI" panose="020B0604030504040204" pitchFamily="50" charset="-128"/>
            </a:endParaRPr>
          </a:p>
          <a:p>
            <a:r>
              <a:rPr lang="en-US" altLang="ja-JP" sz="1200" u="sng" dirty="0" smtClean="0">
                <a:solidFill>
                  <a:prstClr val="black"/>
                </a:solidFill>
                <a:latin typeface="Meiryo UI" panose="020B0604030504040204" pitchFamily="50" charset="-128"/>
                <a:ea typeface="Meiryo UI" panose="020B0604030504040204" pitchFamily="50" charset="-128"/>
              </a:rPr>
              <a:t/>
            </a:r>
            <a:r>
              <a:rPr lang="ja-JP" altLang="en-US" sz="1000" u="sng" dirty="0" smtClean="0">
                <a:latin typeface="Meiryo UI" panose="020B0604030504040204" pitchFamily="50" charset="-128"/>
                <a:ea typeface="Meiryo UI" panose="020B0604030504040204" pitchFamily="50" charset="-128"/>
              </a:rPr>
              <a:t>　　　　　　　</a:t>
            </a:r>
            <a:endParaRPr lang="en-US" altLang="ja-JP" sz="1000" u="sng" dirty="0" smtClean="0">
              <a:latin typeface="Meiryo UI" panose="020B0604030504040204" pitchFamily="50" charset="-128"/>
              <a:ea typeface="Meiryo UI" panose="020B0604030504040204" pitchFamily="50" charset="-128"/>
            </a:endParaRPr>
          </a:p>
          <a:p>
            <a:endParaRPr lang="en-US" altLang="ja-JP" sz="1000" u="sng" dirty="0">
              <a:latin typeface="Meiryo UI" panose="020B0604030504040204" pitchFamily="50" charset="-128"/>
              <a:ea typeface="Meiryo UI" panose="020B0604030504040204" pitchFamily="50" charset="-128"/>
            </a:endParaRPr>
          </a:p>
          <a:p>
            <a:r>
              <a:rPr lang="en-US" altLang="ja-JP"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個人防護具の着脱方法の手順について</a:t>
            </a:r>
            <a:endParaRPr lang="en-US" altLang="ja-JP" sz="1200" b="1"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⇒「個人防護具の着脱の手順</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r>
            <a:r>
              <a:rPr lang="ja-JP" altLang="en-US" sz="1200" dirty="0" smtClean="0">
                <a:latin typeface="Meiryo UI" panose="020B0604030504040204" pitchFamily="50" charset="-128"/>
                <a:ea typeface="Meiryo UI" panose="020B0604030504040204" pitchFamily="50" charset="-128"/>
              </a:rPr>
              <a:t> ⇒　</a:t>
            </a:r>
            <a:r>
              <a:rPr lang="en-US" altLang="ja-JP" sz="1200" dirty="0" smtClean="0">
                <a:latin typeface="Meiryo UI" panose="020B0604030504040204" pitchFamily="50" charset="-128"/>
                <a:ea typeface="Meiryo UI" panose="020B0604030504040204" pitchFamily="50" charset="-128"/>
                <a:hlinkClick r:id="rId7"/>
              </a:rPr>
              <a:t>https://www.safety.jrgoicp.org/ppe-3-usage-putonoff.html</a:t>
            </a:r>
            <a:endParaRPr lang="en-US" altLang="ja-JP" sz="1200" dirty="0" smtClean="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r>
              <a:rPr lang="en-US" altLang="ja-JP"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消毒液の適切な使用方法等について</a:t>
            </a:r>
            <a:endParaRPr lang="en-US" altLang="ja-JP" sz="1200" b="1"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⇒「新型コロナウイルスの消毒・除菌方法について</a:t>
            </a:r>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hlinkClick r:id="rId8"/>
            </a:endParaRPr>
          </a:p>
          <a:p>
            <a:endParaRPr lang="en-US" altLang="ja-JP" sz="1200" dirty="0" smtClean="0">
              <a:latin typeface="Meiryo UI" panose="020B0604030504040204" pitchFamily="50" charset="-128"/>
              <a:ea typeface="Meiryo UI" panose="020B0604030504040204" pitchFamily="50" charset="-128"/>
              <a:hlinkClick r:id="rId8"/>
            </a:endParaRPr>
          </a:p>
          <a:p>
            <a:endParaRPr lang="en-US" altLang="ja-JP" sz="1200" dirty="0">
              <a:latin typeface="Meiryo UI" panose="020B0604030504040204" pitchFamily="50" charset="-128"/>
              <a:ea typeface="Meiryo UI" panose="020B0604030504040204" pitchFamily="50" charset="-128"/>
              <a:hlinkClick r:id="rId8"/>
            </a:endParaRPr>
          </a:p>
          <a:p>
            <a:endParaRPr lang="en-US" altLang="ja-JP" sz="1200" dirty="0">
              <a:latin typeface="Meiryo UI" panose="020B0604030504040204" pitchFamily="50" charset="-128"/>
              <a:ea typeface="Meiryo UI" panose="020B0604030504040204" pitchFamily="50" charset="-128"/>
              <a:hlinkClick r:id="rId8"/>
            </a:endParaRPr>
          </a:p>
          <a:p>
            <a:r>
              <a:rPr lang="ja-JP" altLang="en-US" sz="1200" dirty="0" smtClean="0">
                <a:latin typeface="Meiryo UI" panose="020B0604030504040204" pitchFamily="50" charset="-128"/>
                <a:ea typeface="Meiryo UI" panose="020B0604030504040204" pitchFamily="50" charset="-128"/>
              </a:rPr>
              <a:t>　⇒　</a:t>
            </a:r>
            <a:r>
              <a:rPr lang="en-US" altLang="ja-JP" sz="1200" dirty="0" smtClean="0">
                <a:latin typeface="Meiryo UI" panose="020B0604030504040204" pitchFamily="50" charset="-128"/>
                <a:ea typeface="Meiryo UI" panose="020B0604030504040204" pitchFamily="50" charset="-128"/>
                <a:hlinkClick r:id="rId8"/>
              </a:rPr>
              <a:t>https</a:t>
            </a:r>
            <a:r>
              <a:rPr lang="en-US" altLang="ja-JP" sz="1200" dirty="0">
                <a:latin typeface="Meiryo UI" panose="020B0604030504040204" pitchFamily="50" charset="-128"/>
                <a:ea typeface="Meiryo UI" panose="020B0604030504040204" pitchFamily="50" charset="-128"/>
                <a:hlinkClick r:id="rId8"/>
              </a:rPr>
              <a:t>://</a:t>
            </a:r>
            <a:r>
              <a:rPr lang="en-US" altLang="ja-JP" sz="1200" dirty="0" smtClean="0">
                <a:latin typeface="Meiryo UI" panose="020B0604030504040204" pitchFamily="50" charset="-128"/>
                <a:ea typeface="Meiryo UI" panose="020B0604030504040204" pitchFamily="50" charset="-128"/>
                <a:hlinkClick r:id="rId8"/>
              </a:rPr>
              <a:t>www.mhlw.go.jp/stf/seisakunitsuite/bunya/syoudoku_00001.html</a:t>
            </a:r>
            <a:endParaRPr lang="en-US" altLang="ja-JP" sz="1200" dirty="0" smtClean="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r>
              <a:rPr lang="en-US" altLang="ja-JP"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「受援計画」について検討していただく内容等について</a:t>
            </a:r>
          </a:p>
          <a:p>
            <a:r>
              <a:rPr lang="ja-JP" altLang="en-US" sz="1200" dirty="0">
                <a:latin typeface="Meiryo UI" panose="020B0604030504040204" pitchFamily="50" charset="-128"/>
                <a:ea typeface="Meiryo UI" panose="020B0604030504040204" pitchFamily="50" charset="-128"/>
              </a:rPr>
              <a:t>　⇒「「受援計画」の検討・策定について</a:t>
            </a:r>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hlinkClick r:id="rId9"/>
            </a:endParaRPr>
          </a:p>
          <a:p>
            <a:endParaRPr lang="en-US" altLang="ja-JP" sz="1200" dirty="0" smtClean="0">
              <a:latin typeface="Meiryo UI" panose="020B0604030504040204" pitchFamily="50" charset="-128"/>
              <a:ea typeface="Meiryo UI" panose="020B0604030504040204" pitchFamily="50" charset="-128"/>
              <a:hlinkClick r:id="rId9"/>
            </a:endParaRPr>
          </a:p>
          <a:p>
            <a:endParaRPr lang="en-US" altLang="ja-JP" sz="1200" dirty="0">
              <a:latin typeface="Meiryo UI" panose="020B0604030504040204" pitchFamily="50" charset="-128"/>
              <a:ea typeface="Meiryo UI" panose="020B0604030504040204" pitchFamily="50" charset="-128"/>
              <a:hlinkClick r:id="rId9"/>
            </a:endParaRPr>
          </a:p>
          <a:p>
            <a:endParaRPr lang="en-US" altLang="ja-JP" sz="1200" dirty="0" smtClean="0">
              <a:latin typeface="Meiryo UI" panose="020B0604030504040204" pitchFamily="50" charset="-128"/>
              <a:ea typeface="Meiryo UI" panose="020B0604030504040204" pitchFamily="50" charset="-128"/>
              <a:hlinkClick r:id="rId9"/>
            </a:endParaRPr>
          </a:p>
          <a:p>
            <a:r>
              <a:rPr lang="ja-JP" altLang="en-US" sz="1200" dirty="0" smtClean="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rPr>
              <a:t>https://www.pref.osaka.lg.jp/attach/39229/00000000/jyuenkeikaku.pdf</a:t>
            </a:r>
            <a:endParaRPr lang="en-US" altLang="ja-JP" sz="1200" dirty="0" smtClean="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en-US" altLang="ja-JP"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「受援計画」の策定例（救護施設の分）について</a:t>
            </a:r>
          </a:p>
          <a:p>
            <a:r>
              <a:rPr lang="ja-JP" altLang="en-US" sz="1200" dirty="0">
                <a:latin typeface="Meiryo UI" panose="020B0604030504040204" pitchFamily="50" charset="-128"/>
                <a:ea typeface="Meiryo UI" panose="020B0604030504040204" pitchFamily="50" charset="-128"/>
              </a:rPr>
              <a:t>　⇒「新型コロナウイルス感染症発生時における業務継続</a:t>
            </a:r>
            <a:r>
              <a:rPr lang="ja-JP" altLang="en-US" sz="1200" dirty="0" smtClean="0">
                <a:latin typeface="Meiryo UI" panose="020B0604030504040204" pitchFamily="50" charset="-128"/>
                <a:ea typeface="Meiryo UI" panose="020B0604030504040204" pitchFamily="50" charset="-128"/>
              </a:rPr>
              <a:t>計画</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応援職員</a:t>
            </a:r>
            <a:r>
              <a:rPr lang="ja-JP" altLang="en-US" sz="1200" dirty="0" smtClean="0">
                <a:latin typeface="Meiryo UI" panose="020B0604030504040204" pitchFamily="50" charset="-128"/>
                <a:ea typeface="Meiryo UI" panose="020B0604030504040204" pitchFamily="50" charset="-128"/>
              </a:rPr>
              <a:t>受入れに係る受援</a:t>
            </a:r>
            <a:r>
              <a:rPr lang="ja-JP" altLang="en-US" sz="1200" dirty="0">
                <a:latin typeface="Meiryo UI" panose="020B0604030504040204" pitchFamily="50" charset="-128"/>
                <a:ea typeface="Meiryo UI" panose="020B0604030504040204" pitchFamily="50" charset="-128"/>
              </a:rPr>
              <a:t>計画）（救護施設みなと寮）</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hlinkClick r:id="rId10"/>
            </a:endParaRPr>
          </a:p>
          <a:p>
            <a:endParaRPr lang="en-US" altLang="ja-JP" sz="1200" dirty="0" smtClean="0">
              <a:latin typeface="Meiryo UI" panose="020B0604030504040204" pitchFamily="50" charset="-128"/>
              <a:ea typeface="Meiryo UI" panose="020B0604030504040204" pitchFamily="50" charset="-128"/>
              <a:hlinkClick r:id="rId10"/>
            </a:endParaRPr>
          </a:p>
          <a:p>
            <a:endParaRPr lang="en-US" altLang="ja-JP" sz="1200" dirty="0">
              <a:latin typeface="Meiryo UI" panose="020B0604030504040204" pitchFamily="50" charset="-128"/>
              <a:ea typeface="Meiryo UI" panose="020B0604030504040204" pitchFamily="50" charset="-128"/>
              <a:hlinkClick r:id="rId10"/>
            </a:endParaRPr>
          </a:p>
          <a:p>
            <a:endParaRPr lang="en-US" altLang="ja-JP" sz="1200" dirty="0">
              <a:latin typeface="Meiryo UI" panose="020B0604030504040204" pitchFamily="50" charset="-128"/>
              <a:ea typeface="Meiryo UI" panose="020B0604030504040204" pitchFamily="50" charset="-128"/>
              <a:hlinkClick r:id="rId10"/>
            </a:endParaRPr>
          </a:p>
          <a:p>
            <a:r>
              <a:rPr lang="ja-JP" altLang="en-US" sz="1200" dirty="0" smtClean="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rPr>
              <a:t>https://www.pref.osaka.lg.jp/attach/39229/00000000/minatoryo.pdf</a:t>
            </a:r>
          </a:p>
        </p:txBody>
      </p:sp>
      <p:pic>
        <p:nvPicPr>
          <p:cNvPr id="29" name="図 28"/>
          <p:cNvPicPr>
            <a:picLocks noChangeAspect="1"/>
          </p:cNvPicPr>
          <p:nvPr/>
        </p:nvPicPr>
        <p:blipFill>
          <a:blip r:embed="rId11"/>
          <a:stretch>
            <a:fillRect/>
          </a:stretch>
        </p:blipFill>
        <p:spPr>
          <a:xfrm>
            <a:off x="77109" y="238657"/>
            <a:ext cx="3553195" cy="457965"/>
          </a:xfrm>
          <a:prstGeom prst="rect">
            <a:avLst/>
          </a:prstGeom>
        </p:spPr>
      </p:pic>
      <p:sp>
        <p:nvSpPr>
          <p:cNvPr id="31" name="テキスト ボックス 30"/>
          <p:cNvSpPr txBox="1"/>
          <p:nvPr/>
        </p:nvSpPr>
        <p:spPr>
          <a:xfrm>
            <a:off x="-38898" y="0"/>
            <a:ext cx="3785207" cy="615553"/>
          </a:xfrm>
          <a:prstGeom prst="rect">
            <a:avLst/>
          </a:prstGeom>
          <a:noFill/>
          <a:ln>
            <a:noFill/>
          </a:ln>
        </p:spPr>
        <p:txBody>
          <a:bodyPr wrap="square" rtlCol="0">
            <a:spAutoFit/>
          </a:bodyPr>
          <a:lstStyle/>
          <a:p>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こちらのホームページもご覧ください</a:t>
            </a:r>
            <a:r>
              <a:rPr lang="en-US" altLang="ja-JP" dirty="0" smtClean="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12"/>
          <a:stretch>
            <a:fillRect/>
          </a:stretch>
        </p:blipFill>
        <p:spPr>
          <a:xfrm>
            <a:off x="5266243" y="3065581"/>
            <a:ext cx="1188000" cy="1188000"/>
          </a:xfrm>
          <a:prstGeom prst="rect">
            <a:avLst/>
          </a:prstGeom>
        </p:spPr>
      </p:pic>
      <p:pic>
        <p:nvPicPr>
          <p:cNvPr id="12" name="図 11"/>
          <p:cNvPicPr>
            <a:picLocks noChangeAspect="1"/>
          </p:cNvPicPr>
          <p:nvPr/>
        </p:nvPicPr>
        <p:blipFill>
          <a:blip r:embed="rId13"/>
          <a:stretch>
            <a:fillRect/>
          </a:stretch>
        </p:blipFill>
        <p:spPr>
          <a:xfrm>
            <a:off x="5272075" y="4529948"/>
            <a:ext cx="1188000" cy="1188000"/>
          </a:xfrm>
          <a:prstGeom prst="rect">
            <a:avLst/>
          </a:prstGeom>
        </p:spPr>
      </p:pic>
    </p:spTree>
    <p:extLst>
      <p:ext uri="{BB962C8B-B14F-4D97-AF65-F5344CB8AC3E}">
        <p14:creationId xmlns:p14="http://schemas.microsoft.com/office/powerpoint/2010/main" val="3954656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77109" y="866688"/>
            <a:ext cx="6660575" cy="5693866"/>
          </a:xfrm>
          <a:prstGeom prst="rect">
            <a:avLst/>
          </a:prstGeom>
          <a:solidFill>
            <a:srgbClr val="CCFFFF"/>
          </a:solidFill>
          <a:ln>
            <a:noFill/>
          </a:ln>
        </p:spPr>
        <p:style>
          <a:lnRef idx="2">
            <a:schemeClr val="dk1"/>
          </a:lnRef>
          <a:fillRef idx="1">
            <a:schemeClr val="lt1"/>
          </a:fillRef>
          <a:effectRef idx="0">
            <a:schemeClr val="dk1"/>
          </a:effectRef>
          <a:fontRef idx="minor">
            <a:schemeClr val="dk1"/>
          </a:fontRef>
        </p:style>
        <p:txBody>
          <a:bodyPr wrap="square">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新型コロナウイルス感染症の基礎知識や、社会福祉施設等における</a:t>
            </a:r>
            <a:r>
              <a:rPr lang="ja-JP" altLang="en-US" sz="1200" b="1" dirty="0" smtClean="0">
                <a:latin typeface="Meiryo UI" panose="020B0604030504040204" pitchFamily="50" charset="-128"/>
                <a:ea typeface="Meiryo UI" panose="020B0604030504040204" pitchFamily="50" charset="-128"/>
              </a:rPr>
              <a:t>対策に</a:t>
            </a:r>
            <a:r>
              <a:rPr lang="ja-JP" altLang="en-US" sz="1200" b="1" dirty="0">
                <a:latin typeface="Meiryo UI" panose="020B0604030504040204" pitchFamily="50" charset="-128"/>
                <a:ea typeface="Meiryo UI" panose="020B0604030504040204" pitchFamily="50" charset="-128"/>
              </a:rPr>
              <a:t>ついて</a:t>
            </a:r>
            <a:endParaRPr lang="en-US" altLang="ja-JP" sz="1200" b="1"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⇒「社会福祉施設等における新型コロナウイルス感染症対策」</a:t>
            </a:r>
          </a:p>
          <a:p>
            <a:endParaRPr lang="en-US" altLang="ja-JP" sz="1200" dirty="0" smtClean="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　</a:t>
            </a:r>
            <a:r>
              <a:rPr lang="en-US" altLang="ja-JP" sz="1200" dirty="0" smtClean="0">
                <a:latin typeface="Meiryo UI" panose="020B0604030504040204" pitchFamily="50" charset="-128"/>
                <a:ea typeface="Meiryo UI" panose="020B0604030504040204" pitchFamily="50" charset="-128"/>
                <a:hlinkClick r:id="rId4"/>
              </a:rPr>
              <a:t>http</a:t>
            </a:r>
            <a:r>
              <a:rPr lang="en-US" altLang="ja-JP" sz="1200" dirty="0">
                <a:latin typeface="Meiryo UI" panose="020B0604030504040204" pitchFamily="50" charset="-128"/>
                <a:ea typeface="Meiryo UI" panose="020B0604030504040204" pitchFamily="50" charset="-128"/>
                <a:hlinkClick r:id="rId4"/>
              </a:rPr>
              <a:t>://www.pref.osaka.lg.jp/fukushisomu/kansentaisaku/index.html</a:t>
            </a:r>
            <a:endParaRPr lang="en-US" altLang="ja-JP" sz="1200" dirty="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介護職員のための感染症対策（</a:t>
            </a:r>
            <a:r>
              <a:rPr lang="ja-JP" altLang="en-US" sz="1200" b="1" dirty="0">
                <a:latin typeface="Meiryo UI" panose="020B0604030504040204" pitchFamily="50" charset="-128"/>
                <a:ea typeface="Meiryo UI" panose="020B0604030504040204" pitchFamily="50" charset="-128"/>
              </a:rPr>
              <a:t>新型コロナウイルス感染症防止策や</a:t>
            </a:r>
            <a:r>
              <a:rPr lang="ja-JP" altLang="en-US" sz="1200" b="1" dirty="0" smtClean="0">
                <a:latin typeface="Meiryo UI" panose="020B0604030504040204" pitchFamily="50" charset="-128"/>
                <a:ea typeface="Meiryo UI" panose="020B0604030504040204" pitchFamily="50" charset="-128"/>
              </a:rPr>
              <a:t>感染者が</a:t>
            </a:r>
            <a:r>
              <a:rPr lang="ja-JP" altLang="en-US" sz="1200" b="1" dirty="0">
                <a:latin typeface="Meiryo UI" panose="020B0604030504040204" pitchFamily="50" charset="-128"/>
                <a:ea typeface="Meiryo UI" panose="020B0604030504040204" pitchFamily="50" charset="-128"/>
              </a:rPr>
              <a:t>発生</a:t>
            </a:r>
            <a:r>
              <a:rPr lang="ja-JP" altLang="en-US" sz="1200" b="1" dirty="0" smtClean="0">
                <a:latin typeface="Meiryo UI" panose="020B0604030504040204" pitchFamily="50" charset="-128"/>
                <a:ea typeface="Meiryo UI" panose="020B0604030504040204" pitchFamily="50" charset="-128"/>
              </a:rPr>
              <a:t>した</a:t>
            </a:r>
            <a:endParaRPr lang="en-US" altLang="ja-JP" sz="1200" b="1" dirty="0" smtClean="0">
              <a:latin typeface="Meiryo UI" panose="020B0604030504040204" pitchFamily="50" charset="-128"/>
              <a:ea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rPr>
              <a:t>　とき</a:t>
            </a:r>
            <a:r>
              <a:rPr lang="ja-JP" altLang="en-US" sz="1200" b="1" dirty="0">
                <a:latin typeface="Meiryo UI" panose="020B0604030504040204" pitchFamily="50" charset="-128"/>
                <a:ea typeface="Meiryo UI" panose="020B0604030504040204" pitchFamily="50" charset="-128"/>
              </a:rPr>
              <a:t>の対応等）について</a:t>
            </a:r>
            <a:endParaRPr lang="en-US" altLang="ja-JP" sz="1200" b="1"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⇒「介護職員のための感染対策マニュアル」（概要版</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r>
            <a:endParaRPr lang="en-US" altLang="ja-JP" sz="1200" dirty="0" smtClean="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hlinkClick r:id="rId5"/>
            </a:endParaRPr>
          </a:p>
          <a:p>
            <a:endParaRPr lang="en-US" altLang="ja-JP" sz="1200" dirty="0" smtClean="0">
              <a:latin typeface="Meiryo UI" panose="020B0604030504040204" pitchFamily="50" charset="-128"/>
              <a:ea typeface="Meiryo UI" panose="020B0604030504040204" pitchFamily="50" charset="-128"/>
              <a:hlinkClick r:id="rId5"/>
            </a:endParaRPr>
          </a:p>
          <a:p>
            <a:endParaRPr lang="en-US" altLang="ja-JP" sz="1200" dirty="0">
              <a:latin typeface="Meiryo UI" panose="020B0604030504040204" pitchFamily="50" charset="-128"/>
              <a:ea typeface="Meiryo UI" panose="020B0604030504040204" pitchFamily="50" charset="-128"/>
              <a:hlinkClick r:id="rId5"/>
            </a:endParaRPr>
          </a:p>
          <a:p>
            <a:endParaRPr lang="en-US" altLang="ja-JP" sz="1200" dirty="0">
              <a:latin typeface="Meiryo UI" panose="020B0604030504040204" pitchFamily="50" charset="-128"/>
              <a:ea typeface="Meiryo UI" panose="020B0604030504040204" pitchFamily="50" charset="-128"/>
              <a:hlinkClick r:id="rId5"/>
            </a:endParaRPr>
          </a:p>
          <a:p>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hlinkClick r:id="rId5"/>
              </a:rPr>
              <a:t>https://www.mhlw.go.jp/content/12300000/000678255.pdf</a:t>
            </a:r>
            <a:endParaRPr lang="en-US" altLang="ja-JP" sz="1200" dirty="0" smtClean="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⇒「介護現場における感染対策の手引き」（第</a:t>
            </a:r>
            <a:r>
              <a:rPr lang="en-US" altLang="ja-JP" sz="1200" dirty="0" smtClean="0">
                <a:latin typeface="Meiryo UI" panose="020B0604030504040204" pitchFamily="50" charset="-128"/>
                <a:ea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rPr>
              <a:t>版）</a:t>
            </a:r>
            <a:endParaRPr lang="en-US" altLang="ja-JP" sz="1200" dirty="0" smtClean="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https</a:t>
            </a:r>
            <a:r>
              <a:rPr lang="en-US" altLang="ja-JP" sz="1200" dirty="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www.mhlw.go.jp/content/12300000/000814179.pdf</a:t>
            </a:r>
            <a:endParaRPr lang="en-US" altLang="ja-JP" sz="14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6"/>
          <a:stretch>
            <a:fillRect/>
          </a:stretch>
        </p:blipFill>
        <p:spPr>
          <a:xfrm>
            <a:off x="5409517" y="1088738"/>
            <a:ext cx="1188000" cy="1188000"/>
          </a:xfrm>
          <a:prstGeom prst="rect">
            <a:avLst/>
          </a:prstGeom>
        </p:spPr>
      </p:pic>
      <p:pic>
        <p:nvPicPr>
          <p:cNvPr id="3" name="図 2"/>
          <p:cNvPicPr>
            <a:picLocks noChangeAspect="1"/>
          </p:cNvPicPr>
          <p:nvPr/>
        </p:nvPicPr>
        <p:blipFill>
          <a:blip r:embed="rId7"/>
          <a:stretch>
            <a:fillRect/>
          </a:stretch>
        </p:blipFill>
        <p:spPr>
          <a:xfrm>
            <a:off x="5409517" y="3284185"/>
            <a:ext cx="1188000" cy="1188000"/>
          </a:xfrm>
          <a:prstGeom prst="rect">
            <a:avLst/>
          </a:prstGeom>
        </p:spPr>
      </p:pic>
      <p:pic>
        <p:nvPicPr>
          <p:cNvPr id="6" name="図 5"/>
          <p:cNvPicPr>
            <a:picLocks noChangeAspect="1"/>
          </p:cNvPicPr>
          <p:nvPr/>
        </p:nvPicPr>
        <p:blipFill>
          <a:blip r:embed="rId8"/>
          <a:stretch>
            <a:fillRect/>
          </a:stretch>
        </p:blipFill>
        <p:spPr>
          <a:xfrm>
            <a:off x="4916222" y="6690036"/>
            <a:ext cx="1335140" cy="2267909"/>
          </a:xfrm>
          <a:prstGeom prst="rect">
            <a:avLst/>
          </a:prstGeom>
        </p:spPr>
      </p:pic>
      <p:sp>
        <p:nvSpPr>
          <p:cNvPr id="16" name="テキスト ボックス 15"/>
          <p:cNvSpPr txBox="1"/>
          <p:nvPr/>
        </p:nvSpPr>
        <p:spPr>
          <a:xfrm>
            <a:off x="4205772" y="8993849"/>
            <a:ext cx="2756039"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広報担当</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副知事もずやん</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pic>
        <p:nvPicPr>
          <p:cNvPr id="7" name="図 6"/>
          <p:cNvPicPr>
            <a:picLocks noChangeAspect="1"/>
          </p:cNvPicPr>
          <p:nvPr/>
        </p:nvPicPr>
        <p:blipFill>
          <a:blip r:embed="rId9"/>
          <a:stretch>
            <a:fillRect/>
          </a:stretch>
        </p:blipFill>
        <p:spPr>
          <a:xfrm>
            <a:off x="134786" y="8019010"/>
            <a:ext cx="4413887" cy="902286"/>
          </a:xfrm>
          <a:prstGeom prst="rect">
            <a:avLst/>
          </a:prstGeom>
        </p:spPr>
      </p:pic>
    </p:spTree>
    <p:extLst>
      <p:ext uri="{BB962C8B-B14F-4D97-AF65-F5344CB8AC3E}">
        <p14:creationId xmlns:p14="http://schemas.microsoft.com/office/powerpoint/2010/main" val="13145884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1D7A033E45539D40B11A6417F4A08B63" ma:contentTypeVersion="1" ma:contentTypeDescription="新しいドキュメントを作成します。" ma:contentTypeScope="" ma:versionID="d84df3f07265a566f7c0956d6a67e73f">
  <xsd:schema xmlns:xsd="http://www.w3.org/2001/XMLSchema" xmlns:xs="http://www.w3.org/2001/XMLSchema" xmlns:p="http://schemas.microsoft.com/office/2006/metadata/properties" xmlns:ns2="78a12b55-410d-4a82-a72d-333b878a8add" targetNamespace="http://schemas.microsoft.com/office/2006/metadata/properties" ma:root="true" ma:fieldsID="f2a86abdafa5f2741cfac290aad76299" ns2:_="">
    <xsd:import namespace="78a12b55-410d-4a82-a72d-333b878a8add"/>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a12b55-410d-4a82-a72d-333b878a8add"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8E03AC0-6F05-4EE6-9703-1ACA88B4B6A5}">
  <ds:schemaRefs>
    <ds:schemaRef ds:uri="http://purl.org/dc/elements/1.1/"/>
    <ds:schemaRef ds:uri="http://schemas.microsoft.com/office/2006/metadata/properties"/>
    <ds:schemaRef ds:uri="http://purl.org/dc/dcmitype/"/>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78a12b55-410d-4a82-a72d-333b878a8add"/>
    <ds:schemaRef ds:uri="http://www.w3.org/XML/1998/namespace"/>
  </ds:schemaRefs>
</ds:datastoreItem>
</file>

<file path=customXml/itemProps2.xml><?xml version="1.0" encoding="utf-8"?>
<ds:datastoreItem xmlns:ds="http://schemas.openxmlformats.org/officeDocument/2006/customXml" ds:itemID="{76E83D58-7EB4-4C92-A49B-C82170B2BD96}">
  <ds:schemaRefs>
    <ds:schemaRef ds:uri="http://schemas.microsoft.com/sharepoint/v3/contenttype/forms"/>
  </ds:schemaRefs>
</ds:datastoreItem>
</file>

<file path=customXml/itemProps3.xml><?xml version="1.0" encoding="utf-8"?>
<ds:datastoreItem xmlns:ds="http://schemas.openxmlformats.org/officeDocument/2006/customXml" ds:itemID="{C4398FAE-1EFD-4810-B037-9BC933866F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a12b55-410d-4a82-a72d-333b878a8a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0x0101001D7A033E45539D40B11A6417F4A08B63</vt:lpwstr>
  </property>
</Properties>
</file>