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7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8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sukamoto kouhei" initials="tk" lastIdx="2" clrIdx="0">
    <p:extLst>
      <p:ext uri="{19B8F6BF-5375-455C-9EA6-DF929625EA0E}">
        <p15:presenceInfo xmlns:p15="http://schemas.microsoft.com/office/powerpoint/2012/main" userId="85e35d287d0bfd1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D0BDA"/>
    <a:srgbClr val="FFFFFF"/>
    <a:srgbClr val="F791A7"/>
    <a:srgbClr val="FFD1F8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3239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2772" y="48"/>
      </p:cViewPr>
      <p:guideLst>
        <p:guide orient="horz" pos="3188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C087-E0E1-401F-A869-18ACA421ABA5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8680E-91E8-44FB-97BC-A21161248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320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C087-E0E1-401F-A869-18ACA421ABA5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8680E-91E8-44FB-97BC-A21161248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3967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C087-E0E1-401F-A869-18ACA421ABA5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8680E-91E8-44FB-97BC-A21161248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492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C087-E0E1-401F-A869-18ACA421ABA5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8680E-91E8-44FB-97BC-A21161248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342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C087-E0E1-401F-A869-18ACA421ABA5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8680E-91E8-44FB-97BC-A21161248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0311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C087-E0E1-401F-A869-18ACA421ABA5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8680E-91E8-44FB-97BC-A21161248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234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C087-E0E1-401F-A869-18ACA421ABA5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8680E-91E8-44FB-97BC-A21161248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244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C087-E0E1-401F-A869-18ACA421ABA5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8680E-91E8-44FB-97BC-A21161248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911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C087-E0E1-401F-A869-18ACA421ABA5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8680E-91E8-44FB-97BC-A21161248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251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C087-E0E1-401F-A869-18ACA421ABA5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8680E-91E8-44FB-97BC-A21161248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321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C087-E0E1-401F-A869-18ACA421ABA5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8680E-91E8-44FB-97BC-A21161248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36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CC087-E0E1-401F-A869-18ACA421ABA5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8680E-91E8-44FB-97BC-A21161248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9398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05085BA6-01EB-426F-B991-CE0A6FCED3E8}"/>
              </a:ext>
            </a:extLst>
          </p:cNvPr>
          <p:cNvSpPr/>
          <p:nvPr/>
        </p:nvSpPr>
        <p:spPr>
          <a:xfrm>
            <a:off x="-12582" y="-4986"/>
            <a:ext cx="6858634" cy="5411726"/>
          </a:xfrm>
          <a:prstGeom prst="rect">
            <a:avLst/>
          </a:prstGeom>
          <a:blipFill dpi="0" rotWithShape="1">
            <a:blip r:embed="rId2">
              <a:alphaModFix amt="3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0572" t="-72682" r="-29866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9DF8DC3-677C-4EB4-9D50-D9CF6A6790E7}"/>
              </a:ext>
            </a:extLst>
          </p:cNvPr>
          <p:cNvSpPr/>
          <p:nvPr/>
        </p:nvSpPr>
        <p:spPr>
          <a:xfrm>
            <a:off x="0" y="9289906"/>
            <a:ext cx="6858000" cy="61609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A697769-F523-4178-AC33-25130A807529}"/>
              </a:ext>
            </a:extLst>
          </p:cNvPr>
          <p:cNvSpPr txBox="1"/>
          <p:nvPr/>
        </p:nvSpPr>
        <p:spPr>
          <a:xfrm>
            <a:off x="-138047" y="9256516"/>
            <a:ext cx="777581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ja-JP" altLang="en-US" sz="1100" b="1" kern="100" dirty="0">
                <a:ln>
                  <a:noFill/>
                </a:ln>
                <a:solidFill>
                  <a:schemeClr val="bg1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主催</a:t>
            </a:r>
            <a:r>
              <a:rPr lang="ja-JP" altLang="ja-JP" sz="1100" b="1" kern="100" dirty="0">
                <a:ln>
                  <a:noFill/>
                </a:ln>
                <a:solidFill>
                  <a:schemeClr val="bg1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lang="ja-JP" altLang="en-US" sz="1100" b="1" kern="100" dirty="0">
                <a:ln>
                  <a:noFill/>
                </a:ln>
                <a:solidFill>
                  <a:schemeClr val="bg1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大東・四條畷 医療・介護連携推進協議会 </a:t>
            </a:r>
            <a:r>
              <a:rPr lang="ja-JP" altLang="en-US" sz="1100" b="1" kern="100" dirty="0">
                <a:solidFill>
                  <a:schemeClr val="bg1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療養支援</a:t>
            </a:r>
            <a:r>
              <a:rPr lang="ja-JP" altLang="en-US" sz="1100" b="1" kern="100" dirty="0">
                <a:ln>
                  <a:noFill/>
                </a:ln>
                <a:solidFill>
                  <a:schemeClr val="bg1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ワーキンググループ</a:t>
            </a:r>
            <a:endParaRPr lang="en-US" altLang="ja-JP" sz="1100" b="1" kern="100" dirty="0">
              <a:ln>
                <a:noFill/>
              </a:ln>
              <a:solidFill>
                <a:schemeClr val="bg1"/>
              </a:solidFill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indent="457200" algn="just"/>
            <a:r>
              <a:rPr lang="ja-JP" altLang="en-US" sz="1100" b="1" kern="100" dirty="0">
                <a:solidFill>
                  <a:schemeClr val="bg1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共催</a:t>
            </a:r>
            <a:r>
              <a:rPr lang="ja-JP" altLang="ja-JP" sz="1100" b="1" kern="100" dirty="0">
                <a:ln>
                  <a:noFill/>
                </a:ln>
                <a:solidFill>
                  <a:schemeClr val="bg1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lang="ja-JP" altLang="en-US" sz="1100" b="1" kern="100" dirty="0">
                <a:ln>
                  <a:noFill/>
                </a:ln>
                <a:solidFill>
                  <a:schemeClr val="bg1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大東・四條畷医師会　大東・四條畷歯科医師会　北河内</a:t>
            </a:r>
            <a:r>
              <a:rPr lang="ja-JP" altLang="en-US" sz="1100" b="1" kern="100" dirty="0">
                <a:ln>
                  <a:noFill/>
                </a:ln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薬剤師会　大阪府四條畷保健所</a:t>
            </a:r>
            <a:endParaRPr lang="en-US" altLang="ja-JP" sz="1100" b="1" kern="100" dirty="0">
              <a:ln>
                <a:noFill/>
              </a:ln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indent="457200" algn="just"/>
            <a:r>
              <a:rPr lang="ja-JP" altLang="en-US" sz="1100" b="1" kern="100" dirty="0">
                <a:ln>
                  <a:noFill/>
                </a:ln>
                <a:solidFill>
                  <a:schemeClr val="bg1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本講演は大阪府医師会生涯研修システムに登録しています</a:t>
            </a:r>
            <a:r>
              <a:rPr lang="en-US" altLang="ja-JP" sz="1100" b="1" kern="100" dirty="0">
                <a:ln>
                  <a:noFill/>
                </a:ln>
                <a:solidFill>
                  <a:schemeClr val="bg1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.</a:t>
            </a:r>
            <a:r>
              <a:rPr lang="ja-JP" altLang="en-US" sz="1100" b="1" kern="100" dirty="0">
                <a:ln>
                  <a:noFill/>
                </a:ln>
                <a:solidFill>
                  <a:schemeClr val="bg1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カリキュラムコード</a:t>
            </a:r>
            <a:r>
              <a:rPr lang="en-US" altLang="ja-JP" sz="1100" b="1" kern="100" dirty="0">
                <a:solidFill>
                  <a:schemeClr val="bg1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1100" b="1" kern="100" dirty="0">
                <a:ln>
                  <a:noFill/>
                </a:ln>
                <a:solidFill>
                  <a:schemeClr val="bg1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12  13  80  81</a:t>
            </a:r>
            <a:r>
              <a:rPr lang="ja-JP" altLang="en-US" sz="1100" b="1" kern="100" dirty="0">
                <a:ln>
                  <a:noFill/>
                </a:ln>
                <a:solidFill>
                  <a:schemeClr val="bg1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</a:p>
          <a:p>
            <a:pPr indent="457200" algn="just"/>
            <a:endParaRPr lang="en-US" altLang="ja-JP" sz="1100" b="1" kern="100" dirty="0">
              <a:ln>
                <a:noFill/>
              </a:ln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indent="457200" algn="just"/>
            <a:endParaRPr lang="en-US" altLang="ja-JP" sz="1100" b="1" kern="100" dirty="0">
              <a:ln>
                <a:noFill/>
              </a:ln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62F55F0-75D8-49C4-8B6A-B0CBE44F127B}"/>
              </a:ext>
            </a:extLst>
          </p:cNvPr>
          <p:cNvSpPr/>
          <p:nvPr/>
        </p:nvSpPr>
        <p:spPr>
          <a:xfrm>
            <a:off x="27810" y="4725057"/>
            <a:ext cx="6890040" cy="4531459"/>
          </a:xfrm>
          <a:prstGeom prst="rect">
            <a:avLst/>
          </a:prstGeom>
          <a:solidFill>
            <a:schemeClr val="accent2">
              <a:lumMod val="40000"/>
              <a:lumOff val="60000"/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B98F2A2-E9F0-4992-B977-373D22207B22}"/>
              </a:ext>
            </a:extLst>
          </p:cNvPr>
          <p:cNvSpPr txBox="1"/>
          <p:nvPr/>
        </p:nvSpPr>
        <p:spPr>
          <a:xfrm>
            <a:off x="-279779" y="95533"/>
            <a:ext cx="71377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ctr"/>
            <a:r>
              <a:rPr lang="ja-JP" altLang="en-US" sz="1200" kern="100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令和３</a:t>
            </a:r>
            <a:r>
              <a:rPr lang="ja-JP" altLang="en-US" sz="12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年度　</a:t>
            </a:r>
            <a:r>
              <a:rPr lang="ja-JP" altLang="ja-JP" sz="12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第</a:t>
            </a:r>
            <a:r>
              <a:rPr lang="ja-JP" altLang="en-US" sz="12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２回</a:t>
            </a:r>
            <a:r>
              <a:rPr lang="ja-JP" altLang="ja-JP" sz="12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大東・四條畷　医療・介護連携推進協議会　研修会</a:t>
            </a:r>
            <a:endParaRPr lang="ja-JP" alt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457200" algn="ctr"/>
            <a:r>
              <a:rPr lang="ja-JP" altLang="en-US" sz="12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コロナ禍でわが街の地域包括ケアを考える ～住み慣れたこの街で最期まで暮らせるように～</a:t>
            </a:r>
          </a:p>
          <a:p>
            <a:pPr algn="ctr"/>
            <a:endParaRPr kumimoji="1" lang="ja-JP" altLang="en-US" sz="1200" dirty="0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E3AD376F-75A0-4F4D-8A7C-D7B82E9061A4}"/>
              </a:ext>
            </a:extLst>
          </p:cNvPr>
          <p:cNvGrpSpPr/>
          <p:nvPr/>
        </p:nvGrpSpPr>
        <p:grpSpPr>
          <a:xfrm>
            <a:off x="3126552" y="6036503"/>
            <a:ext cx="3998106" cy="2357481"/>
            <a:chOff x="1053052" y="5648506"/>
            <a:chExt cx="5197521" cy="2809760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C62BB238-0B3F-40F3-9ED6-5C2B32AFE8BB}"/>
                </a:ext>
              </a:extLst>
            </p:cNvPr>
            <p:cNvSpPr/>
            <p:nvPr/>
          </p:nvSpPr>
          <p:spPr>
            <a:xfrm>
              <a:off x="1067742" y="5648506"/>
              <a:ext cx="5182831" cy="6655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令和</a:t>
              </a:r>
              <a:r>
                <a:rPr kumimoji="1" lang="en-US" altLang="ja-JP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4</a:t>
              </a:r>
              <a:r>
                <a:rPr kumimoji="1" lang="ja-JP" altLang="en-US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年</a:t>
              </a:r>
              <a:r>
                <a:rPr kumimoji="1" lang="en-US" altLang="ja-JP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2</a:t>
              </a:r>
              <a:r>
                <a:rPr kumimoji="1" lang="ja-JP" altLang="en-US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月</a:t>
              </a:r>
              <a:r>
                <a:rPr kumimoji="1" lang="en-US" altLang="ja-JP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26</a:t>
              </a:r>
              <a:r>
                <a:rPr kumimoji="1" lang="ja-JP" altLang="en-US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日（土）</a:t>
              </a:r>
              <a:endParaRPr kumimoji="1" lang="en-US" altLang="ja-JP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kumimoji="1" lang="ja-JP" altLang="en-US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kumimoji="1" lang="en-US" altLang="ja-JP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14:00</a:t>
              </a:r>
              <a:r>
                <a:rPr kumimoji="1" lang="ja-JP" altLang="en-US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～</a:t>
              </a:r>
              <a:r>
                <a:rPr kumimoji="1" lang="en-US" altLang="ja-JP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16:00</a:t>
              </a:r>
              <a:r>
                <a:rPr kumimoji="1" lang="en-US" altLang="ja-JP" sz="14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※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受付開始</a:t>
              </a:r>
              <a:r>
                <a:rPr kumimoji="1" lang="en-US" altLang="ja-JP" sz="14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13:30</a:t>
              </a:r>
              <a:endParaRPr kumimoji="1"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CEBB2B0C-B9E2-4FE9-81CB-E4590161A238}"/>
                </a:ext>
              </a:extLst>
            </p:cNvPr>
            <p:cNvSpPr/>
            <p:nvPr/>
          </p:nvSpPr>
          <p:spPr>
            <a:xfrm>
              <a:off x="1053052" y="6379256"/>
              <a:ext cx="4135085" cy="6655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オンライン開催</a:t>
              </a:r>
              <a:endParaRPr kumimoji="1" lang="en-US" altLang="ja-JP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kumimoji="1" lang="ja-JP" altLang="en-US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（</a:t>
              </a:r>
              <a:r>
                <a:rPr kumimoji="1" lang="en-US" altLang="ja-JP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Zoom</a:t>
              </a:r>
              <a:r>
                <a:rPr kumimoji="1" lang="ja-JP" altLang="en-US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）</a:t>
              </a:r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269ECD4A-E2F6-4C35-B4F1-91DFA7C67F14}"/>
                </a:ext>
              </a:extLst>
            </p:cNvPr>
            <p:cNvSpPr/>
            <p:nvPr/>
          </p:nvSpPr>
          <p:spPr>
            <a:xfrm>
              <a:off x="1086658" y="7109432"/>
              <a:ext cx="5003235" cy="6655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大東市域・四條畷市域の</a:t>
              </a:r>
              <a:endParaRPr kumimoji="1" lang="en-US" altLang="ja-JP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kumimoji="1" lang="ja-JP" altLang="en-US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医療・介護従事者</a:t>
              </a: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4D77D679-F244-4905-8FB2-AD3911A240B0}"/>
                </a:ext>
              </a:extLst>
            </p:cNvPr>
            <p:cNvSpPr/>
            <p:nvPr/>
          </p:nvSpPr>
          <p:spPr>
            <a:xfrm>
              <a:off x="1053052" y="7792728"/>
              <a:ext cx="5003235" cy="6655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kumimoji="1" lang="en-US" altLang="ja-JP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100</a:t>
              </a:r>
              <a:r>
                <a:rPr kumimoji="1" lang="ja-JP" altLang="en-US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名</a:t>
              </a:r>
              <a:endParaRPr kumimoji="1" lang="en-US" altLang="ja-JP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kumimoji="1" lang="ja-JP" altLang="en-US" sz="14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 </a:t>
              </a:r>
              <a:r>
                <a:rPr kumimoji="1" lang="en-US" altLang="ja-JP" sz="14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※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先着順受付、定員になり次第締切</a:t>
              </a:r>
              <a:endParaRPr kumimoji="1"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155F0CF-4AFD-4E2C-8FB7-E8D3A483DF80}"/>
              </a:ext>
            </a:extLst>
          </p:cNvPr>
          <p:cNvSpPr txBox="1"/>
          <p:nvPr/>
        </p:nvSpPr>
        <p:spPr>
          <a:xfrm>
            <a:off x="27810" y="2350165"/>
            <a:ext cx="6588840" cy="1377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20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第一部　講話（</a:t>
            </a:r>
            <a:r>
              <a:rPr lang="en-US" altLang="ja-JP" sz="20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20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</a:t>
            </a:r>
            <a:r>
              <a:rPr lang="en-US" altLang="ja-JP" sz="20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20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2000" b="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/>
            <a:r>
              <a:rPr lang="ja-JP" altLang="en-US" sz="20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en-US" altLang="ja-JP" sz="20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sz="195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地域における救急対応の現状と連携課題</a:t>
            </a:r>
            <a:r>
              <a:rPr lang="en-US" altLang="ja-JP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endParaRPr lang="en-US" altLang="ja-JP" sz="1950" b="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/>
            <a:r>
              <a:rPr lang="ja-JP" altLang="en-US" sz="195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発表者　小規模多機能ホーム　ごりょうの家</a:t>
            </a:r>
            <a:endParaRPr lang="en-US" altLang="ja-JP" sz="1950" b="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/>
            <a:r>
              <a:rPr lang="ja-JP" altLang="en-US" sz="195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介護支援専門員 </a:t>
            </a:r>
            <a:r>
              <a:rPr lang="ja-JP" altLang="en-US" sz="16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  　</a:t>
            </a:r>
            <a:r>
              <a:rPr lang="ja-JP" altLang="en-US" sz="24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石橋　卓潔氏 </a:t>
            </a:r>
            <a:r>
              <a:rPr lang="ja-JP" altLang="en-US" sz="20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CA8FF524-1EEC-4A7A-9D8B-1B66F074278D}"/>
              </a:ext>
            </a:extLst>
          </p:cNvPr>
          <p:cNvSpPr txBox="1"/>
          <p:nvPr/>
        </p:nvSpPr>
        <p:spPr>
          <a:xfrm>
            <a:off x="27810" y="3776791"/>
            <a:ext cx="733226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20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第二部　グループワーク（</a:t>
            </a:r>
            <a:r>
              <a:rPr lang="en-US" altLang="ja-JP" sz="20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60</a:t>
            </a:r>
            <a:r>
              <a:rPr lang="ja-JP" altLang="en-US" sz="20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</a:t>
            </a:r>
            <a:r>
              <a:rPr lang="en-US" altLang="ja-JP" sz="20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r>
              <a:rPr lang="ja-JP" altLang="en-US" sz="20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ja-JP" altLang="en-US" sz="20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救急時に</a:t>
            </a:r>
            <a:r>
              <a:rPr lang="ja-JP" altLang="en-US" sz="2000" b="1" dirty="0">
                <a:solidFill>
                  <a:srgbClr val="00206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感じる不安・心配ごとを共有し、</a:t>
            </a:r>
            <a:endParaRPr lang="en-US" altLang="ja-JP" sz="2000" b="1" dirty="0">
              <a:solidFill>
                <a:srgbClr val="00206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20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en-US" sz="2000" b="1" dirty="0">
                <a:solidFill>
                  <a:srgbClr val="00206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よりよい連携方法を一緒に考えてみましょう。</a:t>
            </a:r>
            <a:endParaRPr lang="en-US" altLang="ja-JP" sz="2000" b="1" dirty="0">
              <a:solidFill>
                <a:srgbClr val="00206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0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2000" b="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/>
            <a:r>
              <a:rPr lang="ja-JP" altLang="en-US" sz="12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1200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/>
            <a:r>
              <a:rPr lang="ja-JP" altLang="en-US" sz="12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endParaRPr kumimoji="1" lang="ja-JP" altLang="en-US" sz="1200" dirty="0"/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3B6FE008-5A1F-4BB2-9FF9-292B920C3BEA}"/>
              </a:ext>
            </a:extLst>
          </p:cNvPr>
          <p:cNvSpPr/>
          <p:nvPr/>
        </p:nvSpPr>
        <p:spPr>
          <a:xfrm>
            <a:off x="409196" y="6409346"/>
            <a:ext cx="1636998" cy="1592544"/>
          </a:xfrm>
          <a:prstGeom prst="ellipse">
            <a:avLst/>
          </a:prstGeom>
          <a:solidFill>
            <a:srgbClr val="FD0B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ngsana New" panose="02020603050405020304" pitchFamily="18" charset="-34"/>
              </a:rPr>
              <a:t>参加費</a:t>
            </a:r>
            <a:endParaRPr kumimoji="1"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ngsana New" panose="02020603050405020304" pitchFamily="18" charset="-34"/>
            </a:endParaRPr>
          </a:p>
          <a:p>
            <a:pPr algn="ctr"/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ngsana New" panose="02020603050405020304" pitchFamily="18" charset="-34"/>
              </a:rPr>
              <a:t>無 料</a:t>
            </a:r>
          </a:p>
        </p:txBody>
      </p:sp>
      <p:sp>
        <p:nvSpPr>
          <p:cNvPr id="27" name="テキスト ボックス 9">
            <a:extLst>
              <a:ext uri="{FF2B5EF4-FFF2-40B4-BE49-F238E27FC236}">
                <a16:creationId xmlns:a16="http://schemas.microsoft.com/office/drawing/2014/main" id="{355699B9-F7EC-4BED-A74C-C7F1DAD3E56C}"/>
              </a:ext>
            </a:extLst>
          </p:cNvPr>
          <p:cNvSpPr txBox="1"/>
          <p:nvPr/>
        </p:nvSpPr>
        <p:spPr>
          <a:xfrm>
            <a:off x="945043" y="1971348"/>
            <a:ext cx="5245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ja-JP" altLang="en-US" sz="2000" b="1" dirty="0">
                <a:solidFill>
                  <a:srgbClr val="262626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～ともに学ぶ地域と医療機関の連携方法～</a:t>
            </a:r>
            <a:endParaRPr kumimoji="1" lang="ja-JP" altLang="en-US" sz="2000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A18AC59E-3123-4089-A93D-4038465D20BA}"/>
              </a:ext>
            </a:extLst>
          </p:cNvPr>
          <p:cNvSpPr txBox="1"/>
          <p:nvPr/>
        </p:nvSpPr>
        <p:spPr>
          <a:xfrm>
            <a:off x="134580" y="5377195"/>
            <a:ext cx="658883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緊応時に使用できる</a:t>
            </a:r>
            <a:r>
              <a:rPr lang="ja-JP" altLang="en-US" sz="2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便利なツール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も、合わせてご紹介致します。</a:t>
            </a:r>
            <a:endParaRPr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D6445188-9C6F-401B-B66F-90434F0F9CAE}"/>
              </a:ext>
            </a:extLst>
          </p:cNvPr>
          <p:cNvSpPr/>
          <p:nvPr/>
        </p:nvSpPr>
        <p:spPr>
          <a:xfrm>
            <a:off x="0" y="667786"/>
            <a:ext cx="6858000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600" cap="none" spc="0" dirty="0">
                <a:ln w="0">
                  <a:solidFill>
                    <a:schemeClr val="tx1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みんなでつなごう！！</a:t>
            </a:r>
            <a:endParaRPr lang="en-US" altLang="ja-JP" sz="3600" cap="none" spc="0" dirty="0">
              <a:ln w="0">
                <a:solidFill>
                  <a:schemeClr val="tx1"/>
                </a:solidFill>
              </a:ln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3600" cap="none" spc="0" dirty="0">
                <a:ln w="0">
                  <a:solidFill>
                    <a:schemeClr val="tx1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「地域」・「医療」・「</a:t>
            </a:r>
            <a:r>
              <a:rPr lang="ja-JP" altLang="en-US" sz="3600" dirty="0">
                <a:ln w="0">
                  <a:solidFill>
                    <a:schemeClr val="tx1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介護」</a:t>
            </a:r>
            <a:endParaRPr lang="ja-JP" altLang="en-US" sz="3600" cap="none" spc="0" dirty="0">
              <a:ln w="0">
                <a:solidFill>
                  <a:schemeClr val="tx1"/>
                </a:solidFill>
              </a:ln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31495964-BD9A-498C-BB50-15F62A053E50}"/>
              </a:ext>
            </a:extLst>
          </p:cNvPr>
          <p:cNvSpPr/>
          <p:nvPr/>
        </p:nvSpPr>
        <p:spPr>
          <a:xfrm>
            <a:off x="2139139" y="8484236"/>
            <a:ext cx="1161215" cy="51341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申込方法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18977DDD-86B8-44CF-B6DE-A91C32D043FD}"/>
              </a:ext>
            </a:extLst>
          </p:cNvPr>
          <p:cNvSpPr/>
          <p:nvPr/>
        </p:nvSpPr>
        <p:spPr>
          <a:xfrm>
            <a:off x="2127895" y="7909091"/>
            <a:ext cx="1161215" cy="46128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定員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BFEF4F90-88E1-42B2-85EB-B7E9147421A2}"/>
              </a:ext>
            </a:extLst>
          </p:cNvPr>
          <p:cNvSpPr/>
          <p:nvPr/>
        </p:nvSpPr>
        <p:spPr>
          <a:xfrm>
            <a:off x="2139139" y="7275022"/>
            <a:ext cx="1161217" cy="51060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対象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2844643C-BA36-4BD5-9B0D-3D7622BB2FCB}"/>
              </a:ext>
            </a:extLst>
          </p:cNvPr>
          <p:cNvSpPr/>
          <p:nvPr/>
        </p:nvSpPr>
        <p:spPr>
          <a:xfrm>
            <a:off x="2139140" y="6640644"/>
            <a:ext cx="1161215" cy="51341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開催方法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A2CF7A32-F595-460F-AEBF-A3C494CB203F}"/>
              </a:ext>
            </a:extLst>
          </p:cNvPr>
          <p:cNvSpPr/>
          <p:nvPr/>
        </p:nvSpPr>
        <p:spPr>
          <a:xfrm>
            <a:off x="2139139" y="6012598"/>
            <a:ext cx="1161215" cy="51532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日時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347CF122-A5B0-4A2F-A723-F8FCBB155060}"/>
              </a:ext>
            </a:extLst>
          </p:cNvPr>
          <p:cNvSpPr txBox="1"/>
          <p:nvPr/>
        </p:nvSpPr>
        <p:spPr>
          <a:xfrm>
            <a:off x="2746947" y="8294004"/>
            <a:ext cx="4099105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81000" algn="just"/>
            <a:endParaRPr lang="en-US" altLang="ja-JP" sz="1600" kern="100" dirty="0">
              <a:ln>
                <a:noFill/>
              </a:ln>
              <a:solidFill>
                <a:srgbClr val="000000"/>
              </a:solidFill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indent="381000" algn="just"/>
            <a:r>
              <a:rPr lang="ja-JP" altLang="en-US" b="1" kern="100" dirty="0">
                <a:solidFill>
                  <a:srgbClr val="000000"/>
                </a:solidFill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b="1" kern="100" dirty="0">
                <a:ln>
                  <a:noFill/>
                </a:ln>
                <a:solidFill>
                  <a:srgbClr val="000000"/>
                </a:solidFill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申込方法は裏面にあります</a:t>
            </a:r>
            <a:endParaRPr lang="en-US" altLang="ja-JP" b="1" kern="100" dirty="0">
              <a:solidFill>
                <a:srgbClr val="000000"/>
              </a:solidFill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3F6C18C-1297-4227-B68E-631C110E72FE}"/>
              </a:ext>
            </a:extLst>
          </p:cNvPr>
          <p:cNvSpPr txBox="1"/>
          <p:nvPr/>
        </p:nvSpPr>
        <p:spPr>
          <a:xfrm>
            <a:off x="11948" y="4849573"/>
            <a:ext cx="73322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20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総括・質疑応答　（</a:t>
            </a:r>
            <a:r>
              <a:rPr lang="en-US" altLang="ja-JP" sz="20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20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</a:t>
            </a:r>
            <a:r>
              <a:rPr lang="en-US" altLang="ja-JP" sz="20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r>
              <a:rPr lang="ja-JP" altLang="en-US" sz="20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</a:t>
            </a:r>
            <a:endParaRPr lang="en-US" altLang="ja-JP" sz="2000" b="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/>
            <a:r>
              <a:rPr lang="ja-JP" altLang="en-US" sz="12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1200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/>
            <a:r>
              <a:rPr lang="ja-JP" altLang="en-US" sz="12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831505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34BE05B-E6CA-4EAB-A408-5A93C3DEC541}"/>
              </a:ext>
            </a:extLst>
          </p:cNvPr>
          <p:cNvSpPr txBox="1"/>
          <p:nvPr/>
        </p:nvSpPr>
        <p:spPr>
          <a:xfrm>
            <a:off x="2821259" y="7890247"/>
            <a:ext cx="3805062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altLang="ja-JP" sz="5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問い合わせ先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＊大東市地域包括支援センター　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  電話：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072-870-5374</a:t>
            </a: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＊四條畷市　くすのき広域連合四條畷支所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  電話：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072-863-6600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</a:t>
            </a:r>
            <a:endParaRPr lang="en-US" altLang="ja-JP" sz="5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D0F5B64-296F-4BCD-B8B2-6F08E5267736}"/>
              </a:ext>
            </a:extLst>
          </p:cNvPr>
          <p:cNvSpPr txBox="1"/>
          <p:nvPr/>
        </p:nvSpPr>
        <p:spPr>
          <a:xfrm>
            <a:off x="-279779" y="150125"/>
            <a:ext cx="71377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ctr"/>
            <a:r>
              <a:rPr lang="ja-JP" altLang="en-US" sz="1200" kern="100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令和３</a:t>
            </a:r>
            <a:r>
              <a:rPr lang="ja-JP" altLang="en-US" sz="12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年度　</a:t>
            </a:r>
            <a:r>
              <a:rPr lang="ja-JP" altLang="ja-JP" sz="12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第</a:t>
            </a:r>
            <a:r>
              <a:rPr lang="ja-JP" altLang="en-US" sz="12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２回</a:t>
            </a:r>
            <a:r>
              <a:rPr lang="ja-JP" altLang="ja-JP" sz="12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大東・四條畷　医療・介護連携推進協議会　研修会</a:t>
            </a:r>
            <a:endParaRPr lang="ja-JP" alt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457200" algn="ctr"/>
            <a:r>
              <a:rPr lang="ja-JP" altLang="en-US" sz="12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コロナ禍でわが街の地域包括ケアを考える ～住み慣れたこの街で最期まで暮らせるように～</a:t>
            </a:r>
          </a:p>
          <a:p>
            <a:pPr algn="ctr"/>
            <a:endParaRPr kumimoji="1" lang="ja-JP" altLang="en-US" sz="12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5717133-4AE8-463F-878C-3E06AC5DB85A}"/>
              </a:ext>
            </a:extLst>
          </p:cNvPr>
          <p:cNvSpPr txBox="1"/>
          <p:nvPr/>
        </p:nvSpPr>
        <p:spPr>
          <a:xfrm>
            <a:off x="561267" y="888605"/>
            <a:ext cx="5957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年度第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回研修会　参加申込書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A4C0B47-5BE4-4F2F-84D4-61DD4EE951B0}"/>
              </a:ext>
            </a:extLst>
          </p:cNvPr>
          <p:cNvSpPr txBox="1"/>
          <p:nvPr/>
        </p:nvSpPr>
        <p:spPr>
          <a:xfrm>
            <a:off x="-165479" y="9305836"/>
            <a:ext cx="777581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ja-JP" altLang="en-US" sz="11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主催</a:t>
            </a:r>
            <a:r>
              <a:rPr lang="ja-JP" altLang="ja-JP" sz="11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lang="ja-JP" altLang="en-US" sz="11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大東・四條畷 医療・介護連携推進協議会 </a:t>
            </a:r>
            <a:r>
              <a:rPr lang="ja-JP" altLang="en-US" sz="1100" kern="100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療養支援</a:t>
            </a:r>
            <a:r>
              <a:rPr lang="ja-JP" altLang="en-US" sz="11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ワーキンググループ</a:t>
            </a:r>
            <a:endParaRPr lang="en-US" altLang="ja-JP" sz="1100" kern="100" dirty="0">
              <a:ln>
                <a:noFill/>
              </a:ln>
              <a:solidFill>
                <a:srgbClr val="000000"/>
              </a:solidFill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indent="457200" algn="just"/>
            <a:r>
              <a:rPr lang="ja-JP" altLang="en-US" sz="1100" kern="100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共催</a:t>
            </a:r>
            <a:r>
              <a:rPr lang="ja-JP" altLang="ja-JP" sz="11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lang="ja-JP" altLang="en-US" sz="11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大東・四條畷医師会　大東・四條畷歯科医師会　北河内薬剤師会　</a:t>
            </a:r>
            <a:r>
              <a:rPr lang="ja-JP" altLang="en-US" sz="1100" kern="100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大阪府</a:t>
            </a:r>
            <a:r>
              <a:rPr lang="ja-JP" altLang="en-US" sz="1100" kern="1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四條畷</a:t>
            </a:r>
            <a:r>
              <a:rPr lang="ja-JP" altLang="en-US" sz="1100" kern="100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保健所</a:t>
            </a:r>
            <a:endParaRPr lang="en-US" altLang="ja-JP" sz="1100" kern="100" dirty="0">
              <a:ln>
                <a:noFill/>
              </a:ln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indent="457200" algn="just"/>
            <a:r>
              <a:rPr lang="ja-JP" altLang="en-US" sz="1100" kern="100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本講演は大阪府医師会生涯研修システムに登録しています</a:t>
            </a:r>
            <a:r>
              <a:rPr lang="en-US" altLang="ja-JP" sz="1100" kern="100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.</a:t>
            </a:r>
            <a:r>
              <a:rPr lang="ja-JP" altLang="en-US" sz="1100" kern="100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カリキュラムコード </a:t>
            </a:r>
            <a:r>
              <a:rPr lang="en-US" altLang="ja-JP" sz="1100" kern="100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12  13  80  81</a:t>
            </a:r>
            <a:r>
              <a:rPr lang="ja-JP" altLang="en-US" sz="1100" kern="100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EE2169A-5313-46C4-BE19-2975D1E867BB}"/>
              </a:ext>
            </a:extLst>
          </p:cNvPr>
          <p:cNvSpPr txBox="1"/>
          <p:nvPr/>
        </p:nvSpPr>
        <p:spPr>
          <a:xfrm>
            <a:off x="139892" y="1350062"/>
            <a:ext cx="679999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■申込締切　令和</a:t>
            </a:r>
            <a:r>
              <a:rPr lang="en-US" altLang="ja-JP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18</a:t>
            </a: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　</a:t>
            </a:r>
            <a:r>
              <a:rPr lang="en-US" altLang="ja-JP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時迄</a:t>
            </a:r>
            <a:endParaRPr lang="en-US" altLang="ja-JP" sz="1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</a:t>
            </a:r>
            <a:r>
              <a:rPr lang="en-US" altLang="ja-JP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定員に達し次第受付終了</a:t>
            </a:r>
            <a:endParaRPr lang="en-US" altLang="ja-JP" sz="1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■申込方法：</a:t>
            </a:r>
            <a:endParaRPr lang="en-US" altLang="ja-JP" sz="1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下記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URL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または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QR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コードよりお申込みください。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尚、オンライン研修会のため、申し込み及び参加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には、メールアドレスが必須となります。</a:t>
            </a:r>
            <a:endParaRPr kumimoji="1" lang="en-US" altLang="ja-JP" dirty="0"/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大東市　：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https://forms.gle/oubPjQqZBgamefDy5</a:t>
            </a:r>
            <a:endParaRPr kumimoji="1" lang="en-US" altLang="ja-JP" dirty="0"/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四條畷市：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https://www.city.shijonawate.lg.jp/ques/</a:t>
            </a: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</a:t>
            </a:r>
            <a:r>
              <a:rPr lang="en-US" altLang="ja-JP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questionnaire.php?openid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=128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kumimoji="1" lang="en-US" altLang="ja-JP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BBAF126-C07D-4DD6-A4CA-64A137D8BF21}"/>
              </a:ext>
            </a:extLst>
          </p:cNvPr>
          <p:cNvSpPr txBox="1"/>
          <p:nvPr/>
        </p:nvSpPr>
        <p:spPr>
          <a:xfrm>
            <a:off x="3823230" y="7143766"/>
            <a:ext cx="227803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四條畷市の事業所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専用フォーム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056B2E-7CF4-4A83-AD5E-41D75F2B7AFF}"/>
              </a:ext>
            </a:extLst>
          </p:cNvPr>
          <p:cNvSpPr txBox="1"/>
          <p:nvPr/>
        </p:nvSpPr>
        <p:spPr>
          <a:xfrm>
            <a:off x="1044207" y="7151766"/>
            <a:ext cx="227803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大東市の事業所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専用フォーム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9B56133A-F4A3-4CD8-AB4C-E86BA77BC1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5951" y="5036299"/>
            <a:ext cx="2114550" cy="2114550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E5C47313-3C67-4791-A535-1D81433161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9547" y="5061990"/>
            <a:ext cx="2085404" cy="2085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072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123</Words>
  <Application>Microsoft Office PowerPoint</Application>
  <PresentationFormat>A4 210 x 297 mm</PresentationFormat>
  <Paragraphs>71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Angsana New</vt:lpstr>
      <vt:lpstr>HGS創英角ﾎﾟｯﾌﾟ体</vt:lpstr>
      <vt:lpstr>HG丸ｺﾞｼｯｸM-PRO</vt:lpstr>
      <vt:lpstr>ＭＳ 明朝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royal</dc:creator>
  <cp:lastModifiedBy>h.kitamura</cp:lastModifiedBy>
  <cp:revision>9</cp:revision>
  <cp:lastPrinted>2021-12-22T08:08:50Z</cp:lastPrinted>
  <dcterms:modified xsi:type="dcterms:W3CDTF">2022-01-11T00:45:52Z</dcterms:modified>
</cp:coreProperties>
</file>